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sldIdLst>
    <p:sldId id="256" r:id="rId2"/>
    <p:sldId id="285" r:id="rId3"/>
    <p:sldId id="266" r:id="rId4"/>
    <p:sldId id="294" r:id="rId5"/>
    <p:sldId id="273" r:id="rId6"/>
    <p:sldId id="270" r:id="rId7"/>
    <p:sldId id="271" r:id="rId8"/>
    <p:sldId id="299" r:id="rId9"/>
    <p:sldId id="286" r:id="rId10"/>
    <p:sldId id="295" r:id="rId11"/>
    <p:sldId id="262" r:id="rId12"/>
    <p:sldId id="282" r:id="rId13"/>
    <p:sldId id="257" r:id="rId14"/>
    <p:sldId id="259" r:id="rId15"/>
    <p:sldId id="260" r:id="rId16"/>
    <p:sldId id="296" r:id="rId17"/>
    <p:sldId id="297" r:id="rId18"/>
    <p:sldId id="298" r:id="rId19"/>
    <p:sldId id="274" r:id="rId20"/>
    <p:sldId id="275" r:id="rId21"/>
    <p:sldId id="276" r:id="rId22"/>
    <p:sldId id="281" r:id="rId23"/>
    <p:sldId id="279" r:id="rId24"/>
    <p:sldId id="267" r:id="rId25"/>
    <p:sldId id="278" r:id="rId26"/>
    <p:sldId id="284" r:id="rId27"/>
    <p:sldId id="293" r:id="rId28"/>
    <p:sldId id="288" r:id="rId29"/>
    <p:sldId id="289" r:id="rId30"/>
    <p:sldId id="290" r:id="rId31"/>
    <p:sldId id="291" r:id="rId32"/>
    <p:sldId id="283" r:id="rId33"/>
    <p:sldId id="287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AA0"/>
    <a:srgbClr val="F0F9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47" autoAdjust="0"/>
    <p:restoredTop sz="78856" autoAdjust="0"/>
  </p:normalViewPr>
  <p:slideViewPr>
    <p:cSldViewPr>
      <p:cViewPr>
        <p:scale>
          <a:sx n="68" d="100"/>
          <a:sy n="68" d="100"/>
        </p:scale>
        <p:origin x="-1334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cott\Downloads\t2_monser11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scott\Downloads\t4_aexp1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Palatino"/>
                <a:ea typeface="Palatino"/>
                <a:cs typeface="Palatino"/>
              </a:defRPr>
            </a:pPr>
            <a:r>
              <a:rPr lang="en-US" sz="1600" b="0" i="0" u="none" strike="noStrike" baseline="0" dirty="0" smtClean="0">
                <a:solidFill>
                  <a:srgbClr val="000000"/>
                </a:solidFill>
                <a:latin typeface="Palatino Linotype"/>
              </a:rPr>
              <a:t>Monograph 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Palatino Linotype"/>
              </a:rPr>
              <a:t>and Serial Costs </a:t>
            </a:r>
          </a:p>
          <a:p>
            <a:pPr>
              <a:defRPr sz="800" b="0" i="0" u="none" strike="noStrike" baseline="0">
                <a:solidFill>
                  <a:srgbClr val="000000"/>
                </a:solidFill>
                <a:latin typeface="Palatino"/>
                <a:ea typeface="Palatino"/>
                <a:cs typeface="Palatino"/>
              </a:defRPr>
            </a:pPr>
            <a:r>
              <a:rPr lang="en-US" sz="1600" b="0" i="0" u="none" strike="noStrike" baseline="0" dirty="0">
                <a:solidFill>
                  <a:srgbClr val="000000"/>
                </a:solidFill>
                <a:latin typeface="Palatino Linotype"/>
              </a:rPr>
              <a:t>in ARL Libraries, 1986-2011*</a:t>
            </a:r>
            <a:endParaRPr lang="en-US" dirty="0"/>
          </a:p>
        </c:rich>
      </c:tx>
      <c:layout>
        <c:manualLayout>
          <c:xMode val="edge"/>
          <c:yMode val="edge"/>
          <c:x val="0.2889561759325539"/>
          <c:y val="9.090816299477716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523449319213314"/>
          <c:y val="0.16881594372801875"/>
          <c:w val="0.65960665658093798"/>
          <c:h val="0.74912075029308323"/>
        </c:manualLayout>
      </c:layout>
      <c:lineChart>
        <c:grouping val="standard"/>
        <c:varyColors val="0"/>
        <c:ser>
          <c:idx val="2"/>
          <c:order val="0"/>
          <c:spPr>
            <a:ln w="127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[t2_monser11.xls]data!$A$96:$A$121</c:f>
              <c:numCache>
                <c:formatCode>General</c:formatCode>
                <c:ptCount val="26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</c:numCache>
            </c:numRef>
          </c:cat>
          <c:val>
            <c:numRef>
              <c:f>[t2_monser11.xls]data!$A$96:$A$121</c:f>
              <c:numCache>
                <c:formatCode>General</c:formatCode>
                <c:ptCount val="26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</c:numCache>
            </c:numRef>
          </c:val>
          <c:smooth val="0"/>
        </c:ser>
        <c:ser>
          <c:idx val="3"/>
          <c:order val="1"/>
          <c:spPr>
            <a:ln w="12700">
              <a:solidFill>
                <a:srgbClr val="000000"/>
              </a:solidFill>
              <a:prstDash val="sysDash"/>
            </a:ln>
          </c:spPr>
          <c:marker>
            <c:symbol val="circle"/>
            <c:size val="5"/>
            <c:spPr>
              <a:solidFill>
                <a:schemeClr val="accent6">
                  <a:lumMod val="50000"/>
                </a:schemeClr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[t2_monser11.xls]data!$A$96:$A$121</c:f>
              <c:numCache>
                <c:formatCode>General</c:formatCode>
                <c:ptCount val="26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</c:numCache>
            </c:numRef>
          </c:cat>
          <c:val>
            <c:numRef>
              <c:f>[t2_monser11.xls]data!$C$96:$C$121</c:f>
              <c:numCache>
                <c:formatCode>0%</c:formatCode>
                <c:ptCount val="26"/>
                <c:pt idx="0" formatCode="General">
                  <c:v>0</c:v>
                </c:pt>
                <c:pt idx="1">
                  <c:v>0.18251613720035983</c:v>
                </c:pt>
                <c:pt idx="2">
                  <c:v>0.30117028316556704</c:v>
                </c:pt>
                <c:pt idx="3">
                  <c:v>0.41235403195337705</c:v>
                </c:pt>
                <c:pt idx="4">
                  <c:v>0.53457284313702569</c:v>
                </c:pt>
                <c:pt idx="5">
                  <c:v>0.7027862246450618</c:v>
                </c:pt>
                <c:pt idx="6">
                  <c:v>0.75098653805232518</c:v>
                </c:pt>
                <c:pt idx="7">
                  <c:v>0.94990527965301386</c:v>
                </c:pt>
                <c:pt idx="8">
                  <c:v>0.94584722013903899</c:v>
                </c:pt>
                <c:pt idx="9">
                  <c:v>1.0918535156765432</c:v>
                </c:pt>
                <c:pt idx="10">
                  <c:v>1.2642806247701308</c:v>
                </c:pt>
                <c:pt idx="11">
                  <c:v>1.4335937043288751</c:v>
                </c:pt>
                <c:pt idx="12">
                  <c:v>1.5498142839819893</c:v>
                </c:pt>
                <c:pt idx="13">
                  <c:v>1.7365070690341131</c:v>
                </c:pt>
                <c:pt idx="14">
                  <c:v>1.9602398357267579</c:v>
                </c:pt>
                <c:pt idx="15">
                  <c:v>2.1135945995873127</c:v>
                </c:pt>
                <c:pt idx="16">
                  <c:v>2.2999125786816919</c:v>
                </c:pt>
                <c:pt idx="17">
                  <c:v>2.6024173982119549</c:v>
                </c:pt>
                <c:pt idx="18">
                  <c:v>2.7281213998040452</c:v>
                </c:pt>
                <c:pt idx="19">
                  <c:v>2.9835295831135551</c:v>
                </c:pt>
                <c:pt idx="20">
                  <c:v>3.2139226717184184</c:v>
                </c:pt>
                <c:pt idx="21">
                  <c:v>3.4009575256660241</c:v>
                </c:pt>
                <c:pt idx="22">
                  <c:v>3.7416227360901724</c:v>
                </c:pt>
                <c:pt idx="23">
                  <c:v>3.8058615375930041</c:v>
                </c:pt>
                <c:pt idx="24">
                  <c:v>3.7873221913337316</c:v>
                </c:pt>
                <c:pt idx="25">
                  <c:v>4.0196291033966762</c:v>
                </c:pt>
              </c:numCache>
            </c:numRef>
          </c:val>
          <c:smooth val="0"/>
        </c:ser>
        <c:ser>
          <c:idx val="4"/>
          <c:order val="2"/>
          <c:spPr>
            <a:ln w="12700">
              <a:solidFill>
                <a:srgbClr val="7030A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7030A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[t2_monser11.xls]data!$A$96:$A$121</c:f>
              <c:numCache>
                <c:formatCode>General</c:formatCode>
                <c:ptCount val="26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</c:numCache>
            </c:numRef>
          </c:cat>
          <c:val>
            <c:numRef>
              <c:f>[t2_monser11.xls]data!$D$96:$D$121</c:f>
              <c:numCache>
                <c:formatCode>0%</c:formatCode>
                <c:ptCount val="26"/>
                <c:pt idx="0" formatCode="General">
                  <c:v>0</c:v>
                </c:pt>
                <c:pt idx="1">
                  <c:v>8.4992219797423232E-2</c:v>
                </c:pt>
                <c:pt idx="2">
                  <c:v>0.23077837052674877</c:v>
                </c:pt>
                <c:pt idx="3">
                  <c:v>0.31287629478940321</c:v>
                </c:pt>
                <c:pt idx="4">
                  <c:v>0.41534551117888618</c:v>
                </c:pt>
                <c:pt idx="5">
                  <c:v>0.45512508927832807</c:v>
                </c:pt>
                <c:pt idx="6">
                  <c:v>0.50759806725816181</c:v>
                </c:pt>
                <c:pt idx="7">
                  <c:v>0.49388530427364707</c:v>
                </c:pt>
                <c:pt idx="8">
                  <c:v>0.52766898759376879</c:v>
                </c:pt>
                <c:pt idx="9">
                  <c:v>0.54638331000736262</c:v>
                </c:pt>
                <c:pt idx="10">
                  <c:v>0.59626464450469296</c:v>
                </c:pt>
                <c:pt idx="11">
                  <c:v>0.58549087663392907</c:v>
                </c:pt>
                <c:pt idx="12">
                  <c:v>0.6256853931932066</c:v>
                </c:pt>
                <c:pt idx="13">
                  <c:v>0.63204968489590652</c:v>
                </c:pt>
                <c:pt idx="14">
                  <c:v>0.6351993471378129</c:v>
                </c:pt>
                <c:pt idx="15">
                  <c:v>0.65578752973741783</c:v>
                </c:pt>
                <c:pt idx="16">
                  <c:v>0.7285761227579467</c:v>
                </c:pt>
                <c:pt idx="17">
                  <c:v>0.8046948255901889</c:v>
                </c:pt>
                <c:pt idx="18">
                  <c:v>0.75431677556663934</c:v>
                </c:pt>
                <c:pt idx="19">
                  <c:v>0.82985869976750049</c:v>
                </c:pt>
                <c:pt idx="20">
                  <c:v>0.77756348552620902</c:v>
                </c:pt>
                <c:pt idx="21">
                  <c:v>0.85020149289741076</c:v>
                </c:pt>
                <c:pt idx="22">
                  <c:v>0.89276684402252726</c:v>
                </c:pt>
                <c:pt idx="23">
                  <c:v>0.87244884500966535</c:v>
                </c:pt>
                <c:pt idx="24">
                  <c:v>0.89940834873074016</c:v>
                </c:pt>
                <c:pt idx="25">
                  <c:v>0.98863365635608902</c:v>
                </c:pt>
              </c:numCache>
            </c:numRef>
          </c:val>
          <c:smooth val="0"/>
        </c:ser>
        <c:ser>
          <c:idx val="6"/>
          <c:order val="3"/>
          <c:spPr>
            <a:ln w="12700">
              <a:solidFill>
                <a:srgbClr val="00B0F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00B0F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[t2_monser11.xls]data!$A$96:$A$121</c:f>
              <c:numCache>
                <c:formatCode>General</c:formatCode>
                <c:ptCount val="26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</c:numCache>
            </c:numRef>
          </c:cat>
          <c:val>
            <c:numRef>
              <c:f>[t2_monser11.xls]data!$E$96:$E$121</c:f>
              <c:numCache>
                <c:formatCode>0%</c:formatCode>
                <c:ptCount val="26"/>
                <c:pt idx="0" formatCode="General">
                  <c:v>0</c:v>
                </c:pt>
                <c:pt idx="1">
                  <c:v>-5.0114889193277085E-2</c:v>
                </c:pt>
                <c:pt idx="2">
                  <c:v>1.8365316402607426E-2</c:v>
                </c:pt>
                <c:pt idx="3">
                  <c:v>-1.3003225820844245E-2</c:v>
                </c:pt>
                <c:pt idx="4">
                  <c:v>0.18748310124972672</c:v>
                </c:pt>
                <c:pt idx="5">
                  <c:v>0.24993909757327254</c:v>
                </c:pt>
                <c:pt idx="6">
                  <c:v>0.2081122924744232</c:v>
                </c:pt>
                <c:pt idx="7">
                  <c:v>0.15630462813825965</c:v>
                </c:pt>
                <c:pt idx="8">
                  <c:v>0.16879743362081659</c:v>
                </c:pt>
                <c:pt idx="9">
                  <c:v>0.21856163191733333</c:v>
                </c:pt>
                <c:pt idx="10">
                  <c:v>0.28855703634960223</c:v>
                </c:pt>
                <c:pt idx="11">
                  <c:v>0.30302995150114442</c:v>
                </c:pt>
                <c:pt idx="12">
                  <c:v>0.32670381789058978</c:v>
                </c:pt>
                <c:pt idx="13">
                  <c:v>0.3444498449473295</c:v>
                </c:pt>
                <c:pt idx="14">
                  <c:v>0.47892419097930211</c:v>
                </c:pt>
                <c:pt idx="15">
                  <c:v>0.66334833957229988</c:v>
                </c:pt>
                <c:pt idx="16">
                  <c:v>0.61766304226583801</c:v>
                </c:pt>
                <c:pt idx="17">
                  <c:v>0.6714990028064195</c:v>
                </c:pt>
                <c:pt idx="18">
                  <c:v>0.64138687987721354</c:v>
                </c:pt>
                <c:pt idx="19">
                  <c:v>0.59269081644945543</c:v>
                </c:pt>
                <c:pt idx="20">
                  <c:v>0.82419231781697144</c:v>
                </c:pt>
                <c:pt idx="21">
                  <c:v>0.87131339541067865</c:v>
                </c:pt>
                <c:pt idx="22">
                  <c:v>0.8605276425629883</c:v>
                </c:pt>
                <c:pt idx="23">
                  <c:v>0.76798540126445036</c:v>
                </c:pt>
                <c:pt idx="24">
                  <c:v>0.73043496977481714</c:v>
                </c:pt>
                <c:pt idx="25">
                  <c:v>0.70767013639466558</c:v>
                </c:pt>
              </c:numCache>
            </c:numRef>
          </c:val>
          <c:smooth val="0"/>
        </c:ser>
        <c:ser>
          <c:idx val="0"/>
          <c:order val="4"/>
          <c:spPr>
            <a:ln w="12700">
              <a:solidFill>
                <a:srgbClr val="00B050"/>
              </a:solidFill>
            </a:ln>
          </c:spPr>
          <c:marker>
            <c:symbol val="triangle"/>
            <c:size val="5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[t2_monser11.xls]data!$A$96:$A$121</c:f>
              <c:numCache>
                <c:formatCode>General</c:formatCode>
                <c:ptCount val="26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</c:numCache>
            </c:numRef>
          </c:cat>
          <c:val>
            <c:numRef>
              <c:f>[t2_monser11.xls]data!$G$96:$G$121</c:f>
              <c:numCache>
                <c:formatCode>0%</c:formatCode>
                <c:ptCount val="26"/>
                <c:pt idx="0" formatCode="General">
                  <c:v>0</c:v>
                </c:pt>
                <c:pt idx="1">
                  <c:v>-0.19703785305547905</c:v>
                </c:pt>
                <c:pt idx="2">
                  <c:v>-0.22769974601425993</c:v>
                </c:pt>
                <c:pt idx="3">
                  <c:v>-0.17127207074879891</c:v>
                </c:pt>
                <c:pt idx="4">
                  <c:v>-0.15708865020349461</c:v>
                </c:pt>
                <c:pt idx="5">
                  <c:v>-0.14798494445974478</c:v>
                </c:pt>
                <c:pt idx="6">
                  <c:v>-0.17541846445729672</c:v>
                </c:pt>
                <c:pt idx="7">
                  <c:v>-0.22924508093882923</c:v>
                </c:pt>
                <c:pt idx="8">
                  <c:v>-0.22456317512775789</c:v>
                </c:pt>
                <c:pt idx="9">
                  <c:v>-0.21334802166528963</c:v>
                </c:pt>
                <c:pt idx="10">
                  <c:v>-0.20710548058386119</c:v>
                </c:pt>
                <c:pt idx="11">
                  <c:v>-0.12555463753480828</c:v>
                </c:pt>
                <c:pt idx="12">
                  <c:v>-0.25190489305058295</c:v>
                </c:pt>
                <c:pt idx="13">
                  <c:v>-0.22970409131246367</c:v>
                </c:pt>
                <c:pt idx="14">
                  <c:v>-0.14244621928455584</c:v>
                </c:pt>
                <c:pt idx="15">
                  <c:v>-6.6862511092750695E-2</c:v>
                </c:pt>
                <c:pt idx="16">
                  <c:v>-3.3706661770556014E-2</c:v>
                </c:pt>
                <c:pt idx="17">
                  <c:v>1.6187765843508062E-2</c:v>
                </c:pt>
                <c:pt idx="18">
                  <c:v>-7.7236145536889136E-2</c:v>
                </c:pt>
                <c:pt idx="19">
                  <c:v>-6.5286575476605768E-2</c:v>
                </c:pt>
                <c:pt idx="20">
                  <c:v>1.4244621928455584E-2</c:v>
                </c:pt>
                <c:pt idx="21">
                  <c:v>0.11574711588481899</c:v>
                </c:pt>
                <c:pt idx="22">
                  <c:v>2.0043452982037393E-3</c:v>
                </c:pt>
                <c:pt idx="23">
                  <c:v>5.8600324367330703E-2</c:v>
                </c:pt>
                <c:pt idx="24">
                  <c:v>5.2250680865387561E-2</c:v>
                </c:pt>
                <c:pt idx="25">
                  <c:v>0.10165549741424156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813824"/>
        <c:axId val="54816128"/>
      </c:lineChart>
      <c:catAx>
        <c:axId val="548138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Palatino"/>
                    <a:ea typeface="Palatino"/>
                    <a:cs typeface="Palatino"/>
                  </a:defRPr>
                </a:pPr>
                <a:r>
                  <a:rPr lang="en-US" sz="800" b="1" i="0" u="none" strike="noStrike" baseline="0" dirty="0">
                    <a:solidFill>
                      <a:srgbClr val="000000"/>
                    </a:solidFill>
                    <a:latin typeface="Palatino Linotype"/>
                  </a:rPr>
                  <a:t>Source:  </a:t>
                </a:r>
                <a:r>
                  <a:rPr lang="en-US" sz="800" b="1" i="1" u="none" strike="noStrike" baseline="0" dirty="0">
                    <a:solidFill>
                      <a:srgbClr val="000000"/>
                    </a:solidFill>
                    <a:latin typeface="Palatino Linotype"/>
                  </a:rPr>
                  <a:t>ARL Statistics 2010-11 </a:t>
                </a:r>
                <a:r>
                  <a:rPr lang="en-US" sz="800" b="1" i="0" u="none" strike="noStrike" baseline="0" dirty="0">
                    <a:solidFill>
                      <a:srgbClr val="000000"/>
                    </a:solidFill>
                    <a:latin typeface="Palatino Linotype"/>
                  </a:rPr>
                  <a:t> Association of Research Libraries, Washington, D.C.</a:t>
                </a:r>
              </a:p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Palatino"/>
                    <a:ea typeface="Palatino"/>
                    <a:cs typeface="Palatino"/>
                  </a:defRPr>
                </a:pPr>
                <a:r>
                  <a:rPr lang="en-US" sz="800" b="1" i="0" u="none" strike="noStrike" baseline="0" dirty="0">
                    <a:solidFill>
                      <a:srgbClr val="000000"/>
                    </a:solidFill>
                    <a:latin typeface="Palatino Linotype"/>
                  </a:rPr>
                  <a:t>*Includes electronic resources from 1999-2000 onward.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18106561679790026"/>
              <c:y val="0.9559318966708109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</a:defRPr>
            </a:pPr>
            <a:endParaRPr lang="en-US"/>
          </a:p>
        </c:txPr>
        <c:crossAx val="54816128"/>
        <c:crossesAt val="0"/>
        <c:auto val="1"/>
        <c:lblAlgn val="ctr"/>
        <c:lblOffset val="100"/>
        <c:tickLblSkip val="3"/>
        <c:tickMarkSkip val="2"/>
        <c:noMultiLvlLbl val="0"/>
      </c:catAx>
      <c:valAx>
        <c:axId val="54816128"/>
        <c:scaling>
          <c:orientation val="minMax"/>
          <c:max val="4.25"/>
          <c:min val="-0.25"/>
        </c:scaling>
        <c:delete val="0"/>
        <c:axPos val="l"/>
        <c:title>
          <c:tx>
            <c:rich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Palatino Linotype"/>
                    <a:ea typeface="Palatino Linotype"/>
                    <a:cs typeface="Palatino Linotype"/>
                  </a:defRPr>
                </a:pPr>
                <a:r>
                  <a:rPr lang="en-US"/>
                  <a:t>% Change Since 1986</a:t>
                </a:r>
              </a:p>
            </c:rich>
          </c:tx>
          <c:layout>
            <c:manualLayout>
              <c:xMode val="edge"/>
              <c:yMode val="edge"/>
              <c:x val="1.9667223415254911E-2"/>
              <c:y val="0.44783120078740157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</a:defRPr>
            </a:pPr>
            <a:endParaRPr lang="en-US"/>
          </a:p>
        </c:txPr>
        <c:crossAx val="5481382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Palatino"/>
          <a:ea typeface="Palatino"/>
          <a:cs typeface="Palatino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Palatino"/>
                <a:ea typeface="Palatino"/>
                <a:cs typeface="Palatino"/>
              </a:defRPr>
            </a:pPr>
            <a:r>
              <a:rPr lang="en-US" sz="1400" b="1" i="0" u="none" strike="noStrike" baseline="0">
                <a:solidFill>
                  <a:srgbClr val="000000"/>
                </a:solidFill>
                <a:latin typeface="Palatino Linotype"/>
              </a:rPr>
              <a:t>Expenditure Trends </a:t>
            </a:r>
          </a:p>
          <a:p>
            <a:pPr>
              <a:defRPr sz="800" b="0" i="0" u="none" strike="noStrike" baseline="0">
                <a:solidFill>
                  <a:srgbClr val="000000"/>
                </a:solidFill>
                <a:latin typeface="Palatino"/>
                <a:ea typeface="Palatino"/>
                <a:cs typeface="Palatino"/>
              </a:defRPr>
            </a:pPr>
            <a:r>
              <a:rPr lang="en-US" sz="1400" b="1" i="0" u="none" strike="noStrike" baseline="0">
                <a:solidFill>
                  <a:srgbClr val="000000"/>
                </a:solidFill>
                <a:latin typeface="Palatino Linotype"/>
              </a:rPr>
              <a:t>in ARL Libraries, 1986-2011</a:t>
            </a:r>
            <a:endParaRPr lang="en-US"/>
          </a:p>
        </c:rich>
      </c:tx>
      <c:layout>
        <c:manualLayout>
          <c:xMode val="edge"/>
          <c:yMode val="edge"/>
          <c:x val="0.27120757187434791"/>
          <c:y val="9.98223383916303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254160363086233"/>
          <c:y val="0.15826494724501758"/>
          <c:w val="0.67019667170953101"/>
          <c:h val="0.75029308323563892"/>
        </c:manualLayout>
      </c:layout>
      <c:lineChart>
        <c:grouping val="standard"/>
        <c:varyColors val="0"/>
        <c:ser>
          <c:idx val="3"/>
          <c:order val="0"/>
          <c:tx>
            <c:strRef>
              <c:f>[t4_aexp11.xls]data!$B$89:$B$90</c:f>
              <c:strCache>
                <c:ptCount val="1"/>
                <c:pt idx="0">
                  <c:v>Library  Materials</c:v>
                </c:pt>
              </c:strCache>
            </c:strRef>
          </c:tx>
          <c:spPr>
            <a:ln w="12700">
              <a:solidFill>
                <a:srgbClr val="FFFF00"/>
              </a:solidFill>
              <a:prstDash val="sysDash"/>
            </a:ln>
          </c:spPr>
          <c:marker>
            <c:symbol val="circle"/>
            <c:size val="5"/>
            <c:spPr>
              <a:solidFill>
                <a:srgbClr val="FFFF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[t4_aexp11.xls]data!$A$8:$A$32</c:f>
              <c:numCache>
                <c:formatCode>General</c:formatCode>
                <c:ptCount val="2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</c:numCache>
            </c:numRef>
          </c:cat>
          <c:val>
            <c:numRef>
              <c:f>[t4_aexp11.xls]data!$B$94:$B$119</c:f>
              <c:numCache>
                <c:formatCode>0%</c:formatCode>
                <c:ptCount val="26"/>
                <c:pt idx="0">
                  <c:v>0</c:v>
                </c:pt>
                <c:pt idx="1">
                  <c:v>0.13055202441728209</c:v>
                </c:pt>
                <c:pt idx="2">
                  <c:v>0.24566581783811536</c:v>
                </c:pt>
                <c:pt idx="3">
                  <c:v>0.32237051976178588</c:v>
                </c:pt>
                <c:pt idx="4">
                  <c:v>0.44285747553780602</c:v>
                </c:pt>
                <c:pt idx="5">
                  <c:v>0.50236517469246444</c:v>
                </c:pt>
                <c:pt idx="6">
                  <c:v>0.53643389247095608</c:v>
                </c:pt>
                <c:pt idx="7">
                  <c:v>0.59563774328659658</c:v>
                </c:pt>
                <c:pt idx="8">
                  <c:v>0.69011979091389963</c:v>
                </c:pt>
                <c:pt idx="9">
                  <c:v>0.74295206773969735</c:v>
                </c:pt>
                <c:pt idx="10">
                  <c:v>0.89497936825420643</c:v>
                </c:pt>
                <c:pt idx="11">
                  <c:v>1.0562407750424445</c:v>
                </c:pt>
                <c:pt idx="12">
                  <c:v>1.1421762564332123</c:v>
                </c:pt>
                <c:pt idx="13">
                  <c:v>1.3037636902713454</c:v>
                </c:pt>
                <c:pt idx="14">
                  <c:v>1.4929909728950277</c:v>
                </c:pt>
                <c:pt idx="15">
                  <c:v>1.7067294274898468</c:v>
                </c:pt>
                <c:pt idx="16">
                  <c:v>1.8090257742495557</c:v>
                </c:pt>
                <c:pt idx="17">
                  <c:v>2.0581377941128092</c:v>
                </c:pt>
                <c:pt idx="18">
                  <c:v>2.063039289216674</c:v>
                </c:pt>
                <c:pt idx="19">
                  <c:v>2.2536028391707084</c:v>
                </c:pt>
                <c:pt idx="20">
                  <c:v>2.3913960787844499</c:v>
                </c:pt>
                <c:pt idx="21">
                  <c:v>2.5488868689833315</c:v>
                </c:pt>
                <c:pt idx="22">
                  <c:v>2.8645087766703621</c:v>
                </c:pt>
                <c:pt idx="23">
                  <c:v>2.7648733988941858</c:v>
                </c:pt>
                <c:pt idx="24">
                  <c:v>2.8851394135283481</c:v>
                </c:pt>
                <c:pt idx="25">
                  <c:v>3.0248028220191721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[t4_aexp11.xls]data!$C$37:$C$38</c:f>
              <c:strCache>
                <c:ptCount val="1"/>
                <c:pt idx="0">
                  <c:v>Serial Expenditures</c:v>
                </c:pt>
              </c:strCache>
            </c:strRef>
          </c:tx>
          <c:spPr>
            <a:ln w="12700">
              <a:solidFill>
                <a:schemeClr val="bg2">
                  <a:lumMod val="50000"/>
                </a:schemeClr>
              </a:solidFill>
              <a:prstDash val="sysDash"/>
            </a:ln>
          </c:spPr>
          <c:marker>
            <c:symbol val="circle"/>
            <c:size val="5"/>
            <c:spPr>
              <a:solidFill>
                <a:schemeClr val="bg2">
                  <a:lumMod val="50000"/>
                </a:schemeClr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[t4_aexp11.xls]data!$A$8:$A$32</c:f>
              <c:numCache>
                <c:formatCode>General</c:formatCode>
                <c:ptCount val="2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</c:numCache>
            </c:numRef>
          </c:cat>
          <c:val>
            <c:numRef>
              <c:f>[t4_aexp11.xls]data!$C$94:$C$119</c:f>
              <c:numCache>
                <c:formatCode>0%</c:formatCode>
                <c:ptCount val="26"/>
                <c:pt idx="0" formatCode="General">
                  <c:v>0</c:v>
                </c:pt>
                <c:pt idx="1">
                  <c:v>0.18251613720035983</c:v>
                </c:pt>
                <c:pt idx="2">
                  <c:v>0.30117028316556704</c:v>
                </c:pt>
                <c:pt idx="3">
                  <c:v>0.41235403195337705</c:v>
                </c:pt>
                <c:pt idx="4">
                  <c:v>0.53457284313702569</c:v>
                </c:pt>
                <c:pt idx="5">
                  <c:v>0.7027862246450618</c:v>
                </c:pt>
                <c:pt idx="6">
                  <c:v>0.75098653805232518</c:v>
                </c:pt>
                <c:pt idx="7">
                  <c:v>0.94990527965301386</c:v>
                </c:pt>
                <c:pt idx="8">
                  <c:v>0.94584722013903899</c:v>
                </c:pt>
                <c:pt idx="9">
                  <c:v>1.0918535156765432</c:v>
                </c:pt>
                <c:pt idx="10">
                  <c:v>1.2642806247701308</c:v>
                </c:pt>
                <c:pt idx="11">
                  <c:v>1.4335937043288751</c:v>
                </c:pt>
                <c:pt idx="12">
                  <c:v>1.5498142839819893</c:v>
                </c:pt>
                <c:pt idx="13">
                  <c:v>1.7365070690341131</c:v>
                </c:pt>
                <c:pt idx="14">
                  <c:v>1.9602398357267579</c:v>
                </c:pt>
                <c:pt idx="15">
                  <c:v>2.1135945995873127</c:v>
                </c:pt>
                <c:pt idx="16">
                  <c:v>2.2999125786816919</c:v>
                </c:pt>
                <c:pt idx="17">
                  <c:v>2.6024173982119549</c:v>
                </c:pt>
                <c:pt idx="18">
                  <c:v>2.7281213998040452</c:v>
                </c:pt>
                <c:pt idx="19">
                  <c:v>2.9835295831135551</c:v>
                </c:pt>
                <c:pt idx="20">
                  <c:v>3.2139226717184184</c:v>
                </c:pt>
                <c:pt idx="21">
                  <c:v>3.4009575256660241</c:v>
                </c:pt>
                <c:pt idx="22">
                  <c:v>3.7416227360901724</c:v>
                </c:pt>
                <c:pt idx="23">
                  <c:v>3.8058615375930041</c:v>
                </c:pt>
                <c:pt idx="24">
                  <c:v>3.7873221913337316</c:v>
                </c:pt>
                <c:pt idx="25">
                  <c:v>4.0196291033966762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[t4_aexp11.xls]data!$D$89:$D$90</c:f>
              <c:strCache>
                <c:ptCount val="1"/>
                <c:pt idx="0">
                  <c:v>Monograph Expenditures</c:v>
                </c:pt>
              </c:strCache>
            </c:strRef>
          </c:tx>
          <c:spPr>
            <a:ln w="25400">
              <a:solidFill>
                <a:srgbClr val="00B0F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B0F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[t4_aexp11.xls]data!$A$8:$A$32</c:f>
              <c:numCache>
                <c:formatCode>General</c:formatCode>
                <c:ptCount val="2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</c:numCache>
            </c:numRef>
          </c:cat>
          <c:val>
            <c:numRef>
              <c:f>[t4_aexp11.xls]data!$D$94:$D$119</c:f>
              <c:numCache>
                <c:formatCode>0%</c:formatCode>
                <c:ptCount val="26"/>
                <c:pt idx="0" formatCode="General">
                  <c:v>0</c:v>
                </c:pt>
                <c:pt idx="1">
                  <c:v>-5.0114889193277085E-2</c:v>
                </c:pt>
                <c:pt idx="2">
                  <c:v>1.8365316402607426E-2</c:v>
                </c:pt>
                <c:pt idx="3">
                  <c:v>-1.3003225820844245E-2</c:v>
                </c:pt>
                <c:pt idx="4">
                  <c:v>0.18748310124972672</c:v>
                </c:pt>
                <c:pt idx="5">
                  <c:v>0.24993909757327254</c:v>
                </c:pt>
                <c:pt idx="6">
                  <c:v>0.2081122924744232</c:v>
                </c:pt>
                <c:pt idx="7">
                  <c:v>0.15630462813825965</c:v>
                </c:pt>
                <c:pt idx="8">
                  <c:v>0.16879743362081659</c:v>
                </c:pt>
                <c:pt idx="9">
                  <c:v>0.21856163191733333</c:v>
                </c:pt>
                <c:pt idx="10">
                  <c:v>0.28855703634960223</c:v>
                </c:pt>
                <c:pt idx="11">
                  <c:v>0.30302995150114442</c:v>
                </c:pt>
                <c:pt idx="12">
                  <c:v>0.32670381789058978</c:v>
                </c:pt>
                <c:pt idx="13">
                  <c:v>0.3444498449473295</c:v>
                </c:pt>
                <c:pt idx="14">
                  <c:v>0.47892419097930211</c:v>
                </c:pt>
                <c:pt idx="15">
                  <c:v>0.66334833957229988</c:v>
                </c:pt>
                <c:pt idx="16">
                  <c:v>0.61766304226583801</c:v>
                </c:pt>
                <c:pt idx="17">
                  <c:v>0.6714990028064195</c:v>
                </c:pt>
                <c:pt idx="18">
                  <c:v>0.64138687987721354</c:v>
                </c:pt>
                <c:pt idx="19">
                  <c:v>0.59269081644945543</c:v>
                </c:pt>
                <c:pt idx="20">
                  <c:v>0.82419231781697144</c:v>
                </c:pt>
                <c:pt idx="21">
                  <c:v>0.87131339541067865</c:v>
                </c:pt>
                <c:pt idx="22">
                  <c:v>0.8605276425629883</c:v>
                </c:pt>
                <c:pt idx="23">
                  <c:v>0.76798540126445036</c:v>
                </c:pt>
                <c:pt idx="24">
                  <c:v>0.73043496977481714</c:v>
                </c:pt>
                <c:pt idx="25">
                  <c:v>0.70767013639466558</c:v>
                </c:pt>
              </c:numCache>
            </c:numRef>
          </c:val>
          <c:smooth val="0"/>
        </c:ser>
        <c:ser>
          <c:idx val="6"/>
          <c:order val="3"/>
          <c:tx>
            <c:strRef>
              <c:f>[t4_aexp11.xls]data!$E$89:$E$90</c:f>
              <c:strCache>
                <c:ptCount val="1"/>
                <c:pt idx="0">
                  <c:v>Total Salaries</c:v>
                </c:pt>
              </c:strCache>
            </c:strRef>
          </c:tx>
          <c:spPr>
            <a:ln w="12700">
              <a:solidFill>
                <a:srgbClr val="7030A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7030A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[t4_aexp11.xls]data!$A$8:$A$32</c:f>
              <c:numCache>
                <c:formatCode>General</c:formatCode>
                <c:ptCount val="2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</c:numCache>
            </c:numRef>
          </c:cat>
          <c:val>
            <c:numRef>
              <c:f>[t4_aexp11.xls]data!$E$94:$E$119</c:f>
              <c:numCache>
                <c:formatCode>0%</c:formatCode>
                <c:ptCount val="26"/>
                <c:pt idx="0" formatCode="General">
                  <c:v>0</c:v>
                </c:pt>
                <c:pt idx="1">
                  <c:v>8.7303036531436187E-2</c:v>
                </c:pt>
                <c:pt idx="2">
                  <c:v>0.15129222444184881</c:v>
                </c:pt>
                <c:pt idx="3">
                  <c:v>0.3053411926977263</c:v>
                </c:pt>
                <c:pt idx="4">
                  <c:v>0.36343523409512629</c:v>
                </c:pt>
                <c:pt idx="5">
                  <c:v>0.46725866588157783</c:v>
                </c:pt>
                <c:pt idx="6">
                  <c:v>0.50824362002081303</c:v>
                </c:pt>
                <c:pt idx="7">
                  <c:v>0.48636815922878479</c:v>
                </c:pt>
                <c:pt idx="8">
                  <c:v>0.50764046935317797</c:v>
                </c:pt>
                <c:pt idx="9">
                  <c:v>0.57369350697524613</c:v>
                </c:pt>
                <c:pt idx="10">
                  <c:v>0.66125580231814773</c:v>
                </c:pt>
                <c:pt idx="11">
                  <c:v>0.71848244849007292</c:v>
                </c:pt>
                <c:pt idx="12">
                  <c:v>0.7858891162527728</c:v>
                </c:pt>
                <c:pt idx="13">
                  <c:v>0.8638044979839582</c:v>
                </c:pt>
                <c:pt idx="14">
                  <c:v>0.94728370928561612</c:v>
                </c:pt>
                <c:pt idx="15">
                  <c:v>1.0208890308718661</c:v>
                </c:pt>
                <c:pt idx="16">
                  <c:v>1.116014204889995</c:v>
                </c:pt>
                <c:pt idx="17">
                  <c:v>1.1970167537281853</c:v>
                </c:pt>
                <c:pt idx="18">
                  <c:v>1.2475099725108649</c:v>
                </c:pt>
                <c:pt idx="19">
                  <c:v>1.3104854858067643</c:v>
                </c:pt>
                <c:pt idx="20">
                  <c:v>1.4050478937028901</c:v>
                </c:pt>
                <c:pt idx="21">
                  <c:v>1.478017107519211</c:v>
                </c:pt>
                <c:pt idx="22">
                  <c:v>1.5683986443257034</c:v>
                </c:pt>
                <c:pt idx="23">
                  <c:v>1.6081993590573749</c:v>
                </c:pt>
                <c:pt idx="24">
                  <c:v>1.5753234677161578</c:v>
                </c:pt>
                <c:pt idx="25">
                  <c:v>1.5269867856531658</c:v>
                </c:pt>
              </c:numCache>
            </c:numRef>
          </c:val>
          <c:smooth val="0"/>
        </c:ser>
        <c:ser>
          <c:idx val="7"/>
          <c:order val="4"/>
          <c:tx>
            <c:strRef>
              <c:f>[t4_aexp11.xls]data!$F$89:$F$90</c:f>
              <c:strCache>
                <c:ptCount val="1"/>
                <c:pt idx="0">
                  <c:v>Operating Expenditures</c:v>
                </c:pt>
              </c:strCache>
            </c:strRef>
          </c:tx>
          <c:spPr>
            <a:ln w="25400">
              <a:solidFill>
                <a:schemeClr val="accent3">
                  <a:lumMod val="75000"/>
                </a:schemeClr>
              </a:solidFill>
              <a:prstDash val="sysDash"/>
            </a:ln>
          </c:spPr>
          <c:marker>
            <c:symbol val="circle"/>
            <c:size val="5"/>
            <c:spPr>
              <a:solidFill>
                <a:schemeClr val="accent3">
                  <a:lumMod val="75000"/>
                </a:schemeClr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[t4_aexp11.xls]data!$A$8:$A$32</c:f>
              <c:numCache>
                <c:formatCode>General</c:formatCode>
                <c:ptCount val="2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</c:numCache>
            </c:numRef>
          </c:cat>
          <c:val>
            <c:numRef>
              <c:f>[t4_aexp11.xls]data!$F$94:$F$119</c:f>
              <c:numCache>
                <c:formatCode>0%</c:formatCode>
                <c:ptCount val="26"/>
                <c:pt idx="0" formatCode="General">
                  <c:v>0</c:v>
                </c:pt>
                <c:pt idx="1">
                  <c:v>6.1382894720275132E-2</c:v>
                </c:pt>
                <c:pt idx="2">
                  <c:v>7.8027617243779643E-2</c:v>
                </c:pt>
                <c:pt idx="3">
                  <c:v>0.22721496446667638</c:v>
                </c:pt>
                <c:pt idx="4">
                  <c:v>0.24705507800063675</c:v>
                </c:pt>
                <c:pt idx="5">
                  <c:v>0.30022195961198439</c:v>
                </c:pt>
                <c:pt idx="6">
                  <c:v>0.2503165712456179</c:v>
                </c:pt>
                <c:pt idx="7">
                  <c:v>0.40399482334065406</c:v>
                </c:pt>
                <c:pt idx="8">
                  <c:v>0.50794126164433584</c:v>
                </c:pt>
                <c:pt idx="9">
                  <c:v>0.66702322665452285</c:v>
                </c:pt>
                <c:pt idx="10">
                  <c:v>0.79621130770904947</c:v>
                </c:pt>
                <c:pt idx="11">
                  <c:v>0.83463559232098883</c:v>
                </c:pt>
                <c:pt idx="12">
                  <c:v>0.86426558169067036</c:v>
                </c:pt>
                <c:pt idx="13">
                  <c:v>0.86155314169980768</c:v>
                </c:pt>
                <c:pt idx="14">
                  <c:v>0.79137235433675623</c:v>
                </c:pt>
                <c:pt idx="15">
                  <c:v>1.0509612254185126</c:v>
                </c:pt>
                <c:pt idx="16">
                  <c:v>0.92156587649764277</c:v>
                </c:pt>
                <c:pt idx="17">
                  <c:v>0.86517347564649782</c:v>
                </c:pt>
                <c:pt idx="18">
                  <c:v>1.045911374440829</c:v>
                </c:pt>
                <c:pt idx="19">
                  <c:v>1.0177747559613424</c:v>
                </c:pt>
                <c:pt idx="20">
                  <c:v>1.2845026683718346</c:v>
                </c:pt>
                <c:pt idx="21">
                  <c:v>1.2925680403340547</c:v>
                </c:pt>
                <c:pt idx="22">
                  <c:v>1.3831865593921833</c:v>
                </c:pt>
                <c:pt idx="23">
                  <c:v>1.2755811150862386</c:v>
                </c:pt>
                <c:pt idx="24">
                  <c:v>1.1014727757722269</c:v>
                </c:pt>
                <c:pt idx="25">
                  <c:v>1.2785143455339172</c:v>
                </c:pt>
              </c:numCache>
            </c:numRef>
          </c:val>
          <c:smooth val="0"/>
        </c:ser>
        <c:ser>
          <c:idx val="0"/>
          <c:order val="5"/>
          <c:tx>
            <c:strRef>
              <c:f>[t4_aexp11.xls]data!$G$89:$G$90</c:f>
              <c:strCache>
                <c:ptCount val="1"/>
                <c:pt idx="0">
                  <c:v>Total Expenditures</c:v>
                </c:pt>
              </c:strCache>
            </c:strRef>
          </c:tx>
          <c:spPr>
            <a:ln w="25400">
              <a:solidFill>
                <a:srgbClr val="0000FF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FF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[t4_aexp11.xls]data!$A$8:$A$32</c:f>
              <c:numCache>
                <c:formatCode>General</c:formatCode>
                <c:ptCount val="2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</c:numCache>
            </c:numRef>
          </c:cat>
          <c:val>
            <c:numRef>
              <c:f>[t4_aexp11.xls]data!$G$94:$G$119</c:f>
              <c:numCache>
                <c:formatCode>0%</c:formatCode>
                <c:ptCount val="26"/>
                <c:pt idx="0" formatCode="General">
                  <c:v>0</c:v>
                </c:pt>
                <c:pt idx="1">
                  <c:v>7.5218524087523497E-2</c:v>
                </c:pt>
                <c:pt idx="2">
                  <c:v>0.14310702477618953</c:v>
                </c:pt>
                <c:pt idx="3">
                  <c:v>0.2179407905091823</c:v>
                </c:pt>
                <c:pt idx="4">
                  <c:v>0.34444424245062727</c:v>
                </c:pt>
                <c:pt idx="5">
                  <c:v>0.43411817499436678</c:v>
                </c:pt>
                <c:pt idx="6">
                  <c:v>0.46501796655269434</c:v>
                </c:pt>
                <c:pt idx="7">
                  <c:v>0.46699689466399841</c:v>
                </c:pt>
                <c:pt idx="8">
                  <c:v>0.5269952776503356</c:v>
                </c:pt>
                <c:pt idx="9">
                  <c:v>0.57537950784419067</c:v>
                </c:pt>
                <c:pt idx="10">
                  <c:v>0.65891943301186018</c:v>
                </c:pt>
                <c:pt idx="11">
                  <c:v>0.73741348618099167</c:v>
                </c:pt>
                <c:pt idx="12">
                  <c:v>0.83341733352533376</c:v>
                </c:pt>
                <c:pt idx="13">
                  <c:v>1.0018032333575566</c:v>
                </c:pt>
                <c:pt idx="14">
                  <c:v>1.0597119371488797</c:v>
                </c:pt>
                <c:pt idx="15">
                  <c:v>1.1073859730284035</c:v>
                </c:pt>
                <c:pt idx="16">
                  <c:v>1.2073717165174118</c:v>
                </c:pt>
                <c:pt idx="17">
                  <c:v>1.2760409764657534</c:v>
                </c:pt>
                <c:pt idx="18">
                  <c:v>1.3865035811111754</c:v>
                </c:pt>
                <c:pt idx="19">
                  <c:v>1.4713293431049437</c:v>
                </c:pt>
                <c:pt idx="20">
                  <c:v>1.5946622761715814</c:v>
                </c:pt>
                <c:pt idx="21">
                  <c:v>1.7281396975419001</c:v>
                </c:pt>
                <c:pt idx="22">
                  <c:v>1.8805489761385235</c:v>
                </c:pt>
                <c:pt idx="23">
                  <c:v>1.8253151187167671</c:v>
                </c:pt>
                <c:pt idx="24">
                  <c:v>1.7211971833344257</c:v>
                </c:pt>
                <c:pt idx="25">
                  <c:v>1.8766769938663515</c:v>
                </c:pt>
              </c:numCache>
            </c:numRef>
          </c:val>
          <c:smooth val="0"/>
        </c:ser>
        <c:ser>
          <c:idx val="1"/>
          <c:order val="6"/>
          <c:tx>
            <c:strRef>
              <c:f>[t4_aexp11.xls]data!$H$90</c:f>
              <c:strCache>
                <c:ptCount val="1"/>
                <c:pt idx="0">
                  <c:v>CPI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numRef>
              <c:f>[t4_aexp11.xls]data!$A$8:$A$32</c:f>
              <c:numCache>
                <c:formatCode>General</c:formatCode>
                <c:ptCount val="2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</c:numCache>
            </c:numRef>
          </c:cat>
          <c:val>
            <c:numRef>
              <c:f>[t4_aexp11.xls]data!$H$94:$H$119</c:f>
              <c:numCache>
                <c:formatCode>0%</c:formatCode>
                <c:ptCount val="26"/>
                <c:pt idx="0" formatCode="General">
                  <c:v>0</c:v>
                </c:pt>
                <c:pt idx="1">
                  <c:v>3.6496350364963508E-2</c:v>
                </c:pt>
                <c:pt idx="2">
                  <c:v>7.9379562043795648E-2</c:v>
                </c:pt>
                <c:pt idx="3">
                  <c:v>0.13138686131386867</c:v>
                </c:pt>
                <c:pt idx="4">
                  <c:v>0.19251824817518243</c:v>
                </c:pt>
                <c:pt idx="5">
                  <c:v>0.24270072992700725</c:v>
                </c:pt>
                <c:pt idx="6">
                  <c:v>0.28010948905109506</c:v>
                </c:pt>
                <c:pt idx="7">
                  <c:v>0.31843065693430661</c:v>
                </c:pt>
                <c:pt idx="8">
                  <c:v>0.3521897810218978</c:v>
                </c:pt>
                <c:pt idx="9">
                  <c:v>0.39051094890510962</c:v>
                </c:pt>
                <c:pt idx="10">
                  <c:v>0.43156934306569356</c:v>
                </c:pt>
                <c:pt idx="11">
                  <c:v>0.46441605839416067</c:v>
                </c:pt>
                <c:pt idx="12">
                  <c:v>0.48722627737226287</c:v>
                </c:pt>
                <c:pt idx="13">
                  <c:v>0.52007299270072993</c:v>
                </c:pt>
                <c:pt idx="14">
                  <c:v>0.57116788321167877</c:v>
                </c:pt>
                <c:pt idx="15">
                  <c:v>0.61952554744525556</c:v>
                </c:pt>
                <c:pt idx="16">
                  <c:v>0.64324817518248179</c:v>
                </c:pt>
                <c:pt idx="17">
                  <c:v>0.67791970802919721</c:v>
                </c:pt>
                <c:pt idx="18">
                  <c:v>0.72810218978102204</c:v>
                </c:pt>
                <c:pt idx="19">
                  <c:v>0.78284671532846728</c:v>
                </c:pt>
                <c:pt idx="20">
                  <c:v>0.85675182481751833</c:v>
                </c:pt>
                <c:pt idx="21">
                  <c:v>0.9005474452554747</c:v>
                </c:pt>
                <c:pt idx="22">
                  <c:v>1.0063868613138687</c:v>
                </c:pt>
                <c:pt idx="23">
                  <c:v>0.9653284671532848</c:v>
                </c:pt>
                <c:pt idx="24">
                  <c:v>0.98905109489051102</c:v>
                </c:pt>
                <c:pt idx="25">
                  <c:v>1.0611313868613139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005888"/>
        <c:axId val="72012544"/>
      </c:lineChart>
      <c:catAx>
        <c:axId val="72005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Palatino"/>
                    <a:ea typeface="Palatino"/>
                    <a:cs typeface="Palatino"/>
                  </a:defRPr>
                </a:pPr>
                <a:r>
                  <a:rPr lang="en-US" sz="800" b="1" i="0" u="none" strike="noStrike" baseline="0">
                    <a:solidFill>
                      <a:srgbClr val="000000"/>
                    </a:solidFill>
                    <a:latin typeface="Palatino Linotype"/>
                  </a:rPr>
                  <a:t>Source: </a:t>
                </a:r>
                <a:r>
                  <a:rPr lang="en-US" sz="800" b="1" i="1" u="none" strike="noStrike" baseline="0">
                    <a:solidFill>
                      <a:srgbClr val="000000"/>
                    </a:solidFill>
                    <a:latin typeface="Palatino Linotype"/>
                  </a:rPr>
                  <a:t>ARL Statistics 2009-11</a:t>
                </a:r>
                <a:r>
                  <a:rPr lang="en-US" sz="800" b="1" i="0" u="none" strike="noStrike" baseline="0">
                    <a:solidFill>
                      <a:srgbClr val="000000"/>
                    </a:solidFill>
                    <a:latin typeface="Palatino Linotype"/>
                  </a:rPr>
                  <a:t> Association of Research Libraries, Washington, D.C.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15129107874992082"/>
              <c:y val="0.9495897029326011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</a:defRPr>
            </a:pPr>
            <a:endParaRPr lang="en-US"/>
          </a:p>
        </c:txPr>
        <c:crossAx val="72012544"/>
        <c:crossesAt val="0"/>
        <c:auto val="1"/>
        <c:lblAlgn val="ctr"/>
        <c:lblOffset val="100"/>
        <c:tickLblSkip val="3"/>
        <c:tickMarkSkip val="1"/>
        <c:noMultiLvlLbl val="0"/>
      </c:catAx>
      <c:valAx>
        <c:axId val="72012544"/>
        <c:scaling>
          <c:orientation val="minMax"/>
          <c:max val="4.25"/>
          <c:min val="-0.25"/>
        </c:scaling>
        <c:delete val="0"/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Palatino Linotype"/>
                    <a:ea typeface="Palatino Linotype"/>
                    <a:cs typeface="Palatino Linotype"/>
                  </a:defRPr>
                </a:pPr>
                <a:r>
                  <a:rPr lang="en-US"/>
                  <a:t>% Change Since 1986</a:t>
                </a:r>
              </a:p>
            </c:rich>
          </c:tx>
          <c:layout>
            <c:manualLayout>
              <c:xMode val="edge"/>
              <c:yMode val="edge"/>
              <c:x val="7.5642998834685934E-3"/>
              <c:y val="0.44665879878122783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0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</a:defRPr>
            </a:pPr>
            <a:endParaRPr lang="en-US"/>
          </a:p>
        </c:txPr>
        <c:crossAx val="72005888"/>
        <c:crosses val="autoZero"/>
        <c:crossBetween val="midCat"/>
        <c:majorUnit val="0.5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Palatino"/>
          <a:ea typeface="Palatino"/>
          <a:cs typeface="Palatino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0.8116</cdr:x>
      <cdr:y>0.15509</cdr:y>
    </cdr:from>
    <cdr:to>
      <cdr:x>0.9776</cdr:x>
      <cdr:y>0.23943</cdr:y>
    </cdr:to>
    <cdr:sp macro="" textlink="">
      <cdr:nvSpPr>
        <cdr:cNvPr id="8704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18501" y="1144364"/>
          <a:ext cx="1048490" cy="6710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200" b="0" i="0" u="none" strike="noStrike" baseline="0">
              <a:solidFill>
                <a:srgbClr val="663300"/>
              </a:solidFill>
              <a:latin typeface="Palatino Linotype"/>
            </a:rPr>
            <a:t>Serial Expenditures</a:t>
          </a:r>
        </a:p>
        <a:p xmlns:a="http://schemas.openxmlformats.org/drawingml/2006/main">
          <a:pPr algn="l" rtl="0">
            <a:defRPr sz="1000"/>
          </a:pPr>
          <a:r>
            <a:rPr lang="en-US" sz="1200" b="0" i="0" u="none" strike="noStrike" baseline="0">
              <a:solidFill>
                <a:srgbClr val="663300"/>
              </a:solidFill>
              <a:latin typeface="Palatino Linotype"/>
            </a:rPr>
            <a:t>(+402%)</a:t>
          </a:r>
          <a:endParaRPr lang="en-US"/>
        </a:p>
      </cdr:txBody>
    </cdr:sp>
  </cdr:relSizeAnchor>
  <cdr:relSizeAnchor xmlns:cdr="http://schemas.openxmlformats.org/drawingml/2006/chartDrawing">
    <cdr:from>
      <cdr:x>0.81536</cdr:x>
      <cdr:y>0.63749</cdr:y>
    </cdr:from>
    <cdr:to>
      <cdr:x>0.96361</cdr:x>
      <cdr:y>0.72296</cdr:y>
    </cdr:to>
    <cdr:sp macro="" textlink="">
      <cdr:nvSpPr>
        <cdr:cNvPr id="8704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32895" y="5134889"/>
          <a:ext cx="933272" cy="7114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200" b="0" i="0" u="none" strike="noStrike" baseline="0">
              <a:solidFill>
                <a:srgbClr val="7030A0"/>
              </a:solidFill>
              <a:latin typeface="Palatino Linotype" pitchFamily="18" charset="0"/>
              <a:cs typeface="Arial"/>
            </a:rPr>
            <a:t>Monograph Unit Cost (+99%)</a:t>
          </a:r>
        </a:p>
      </cdr:txBody>
    </cdr:sp>
  </cdr:relSizeAnchor>
  <cdr:relSizeAnchor xmlns:cdr="http://schemas.openxmlformats.org/drawingml/2006/chartDrawing">
    <cdr:from>
      <cdr:x>0.8171</cdr:x>
      <cdr:y>0.72001</cdr:y>
    </cdr:from>
    <cdr:to>
      <cdr:x>0.97885</cdr:x>
      <cdr:y>0.80381</cdr:y>
    </cdr:to>
    <cdr:sp macro="" textlink="">
      <cdr:nvSpPr>
        <cdr:cNvPr id="8704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43842" y="5816299"/>
          <a:ext cx="1019832" cy="6979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200" b="0" i="0" u="none" strike="noStrike" baseline="0">
              <a:solidFill>
                <a:srgbClr val="00B0F0"/>
              </a:solidFill>
              <a:latin typeface="Palatino Linotype" pitchFamily="18" charset="0"/>
              <a:cs typeface="Arial"/>
            </a:rPr>
            <a:t>Monograph Expenditures</a:t>
          </a:r>
        </a:p>
        <a:p xmlns:a="http://schemas.openxmlformats.org/drawingml/2006/main">
          <a:pPr algn="l" rtl="0">
            <a:defRPr sz="1000"/>
          </a:pPr>
          <a:r>
            <a:rPr lang="en-US" sz="1200" b="0" i="0" u="none" strike="noStrike" baseline="0">
              <a:solidFill>
                <a:srgbClr val="00B0F0"/>
              </a:solidFill>
              <a:latin typeface="Palatino Linotype" pitchFamily="18" charset="0"/>
              <a:cs typeface="Arial"/>
            </a:rPr>
            <a:t>(+71%)</a:t>
          </a:r>
        </a:p>
      </cdr:txBody>
    </cdr:sp>
  </cdr:relSizeAnchor>
  <cdr:relSizeAnchor xmlns:cdr="http://schemas.openxmlformats.org/drawingml/2006/chartDrawing">
    <cdr:from>
      <cdr:x>0.82227</cdr:x>
      <cdr:y>0.81428</cdr:y>
    </cdr:from>
    <cdr:to>
      <cdr:x>0.98402</cdr:x>
      <cdr:y>0.89712</cdr:y>
    </cdr:to>
    <cdr:sp macro="" textlink="">
      <cdr:nvSpPr>
        <cdr:cNvPr id="87047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76412" y="6601424"/>
          <a:ext cx="1019832" cy="69012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200" b="0" i="0" u="none" strike="noStrike" baseline="0">
              <a:solidFill>
                <a:srgbClr val="00B050"/>
              </a:solidFill>
              <a:latin typeface="Palatino Linotype" pitchFamily="18" charset="0"/>
              <a:cs typeface="Arial"/>
            </a:rPr>
            <a:t>Monographs Purchased </a:t>
          </a:r>
        </a:p>
        <a:p xmlns:a="http://schemas.openxmlformats.org/drawingml/2006/main">
          <a:pPr algn="l" rtl="0">
            <a:defRPr sz="1000"/>
          </a:pPr>
          <a:r>
            <a:rPr lang="en-US" sz="1200" b="0" i="0" u="none" strike="noStrike" baseline="0">
              <a:solidFill>
                <a:srgbClr val="00B050"/>
              </a:solidFill>
              <a:latin typeface="Palatino Linotype" pitchFamily="18" charset="0"/>
              <a:cs typeface="Arial"/>
            </a:rPr>
            <a:t>(10%)</a:t>
          </a:r>
        </a:p>
      </cdr:txBody>
    </cdr:sp>
  </cdr:relSizeAnchor>
  <cdr:relSizeAnchor xmlns:cdr="http://schemas.openxmlformats.org/drawingml/2006/chartDrawing">
    <cdr:from>
      <cdr:x>0.81254</cdr:x>
      <cdr:y>0.92689</cdr:y>
    </cdr:from>
    <cdr:to>
      <cdr:x>0.91524</cdr:x>
      <cdr:y>0.95268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108033" y="7533787"/>
          <a:ext cx="645623" cy="2096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>
              <a:latin typeface="Palatino Linotype" pitchFamily="18" charset="0"/>
            </a:rPr>
            <a:t>2011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0.81085</cdr:x>
      <cdr:y>0.14525</cdr:y>
    </cdr:from>
    <cdr:to>
      <cdr:x>0.98335</cdr:x>
      <cdr:y>0.2255</cdr:y>
    </cdr:to>
    <cdr:sp macro="" textlink="">
      <cdr:nvSpPr>
        <cdr:cNvPr id="4505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95054" y="1090032"/>
          <a:ext cx="1095375" cy="6487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/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0" i="0" u="none" strike="noStrike" baseline="0">
              <a:solidFill>
                <a:srgbClr val="999933"/>
              </a:solidFill>
              <a:latin typeface="Palatino Linotype"/>
            </a:rPr>
            <a:t>Serial Expenditures</a:t>
          </a:r>
        </a:p>
        <a:p xmlns:a="http://schemas.openxmlformats.org/drawingml/2006/main">
          <a:pPr algn="l" rtl="0">
            <a:defRPr sz="1000"/>
          </a:pPr>
          <a:r>
            <a:rPr lang="en-US" sz="1000" b="0" i="0" u="none" strike="noStrike" baseline="0">
              <a:solidFill>
                <a:srgbClr val="999933"/>
              </a:solidFill>
              <a:latin typeface="Palatino Linotype"/>
            </a:rPr>
            <a:t>(+402%)</a:t>
          </a:r>
          <a:endParaRPr lang="en-US"/>
        </a:p>
      </cdr:txBody>
    </cdr:sp>
  </cdr:relSizeAnchor>
  <cdr:relSizeAnchor xmlns:cdr="http://schemas.openxmlformats.org/drawingml/2006/chartDrawing">
    <cdr:from>
      <cdr:x>0.81134</cdr:x>
      <cdr:y>0.30288</cdr:y>
    </cdr:from>
    <cdr:to>
      <cdr:x>0.98409</cdr:x>
      <cdr:y>0.38635</cdr:y>
    </cdr:to>
    <cdr:sp macro="" textlink="">
      <cdr:nvSpPr>
        <cdr:cNvPr id="4505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99707" y="2376354"/>
          <a:ext cx="1095375" cy="6891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0" i="0" u="none" strike="noStrike" baseline="0">
              <a:solidFill>
                <a:srgbClr val="000000"/>
              </a:solidFill>
              <a:latin typeface="Palatino Linotype" pitchFamily="18" charset="0"/>
              <a:cs typeface="Arial"/>
            </a:rPr>
            <a:t>Library </a:t>
          </a:r>
        </a:p>
        <a:p xmlns:a="http://schemas.openxmlformats.org/drawingml/2006/main">
          <a:pPr algn="l" rtl="0">
            <a:defRPr sz="1000"/>
          </a:pPr>
          <a:r>
            <a:rPr lang="en-US" sz="1000" b="0" i="0" u="none" strike="noStrike" baseline="0">
              <a:solidFill>
                <a:srgbClr val="000000"/>
              </a:solidFill>
              <a:latin typeface="Palatino Linotype" pitchFamily="18" charset="0"/>
              <a:cs typeface="Arial"/>
            </a:rPr>
            <a:t>Materials </a:t>
          </a:r>
        </a:p>
        <a:p xmlns:a="http://schemas.openxmlformats.org/drawingml/2006/main">
          <a:pPr algn="l" rtl="0">
            <a:defRPr sz="1000"/>
          </a:pPr>
          <a:r>
            <a:rPr lang="en-US" sz="1000" b="0" i="0" u="none" strike="noStrike" baseline="0">
              <a:solidFill>
                <a:srgbClr val="000000"/>
              </a:solidFill>
              <a:latin typeface="Palatino Linotype" pitchFamily="18" charset="0"/>
              <a:cs typeface="Arial"/>
            </a:rPr>
            <a:t>(+302%)</a:t>
          </a:r>
          <a:endParaRPr lang="en-US" sz="1050" b="0" i="0" u="none" strike="noStrike" baseline="0">
            <a:solidFill>
              <a:srgbClr val="000000"/>
            </a:solidFill>
            <a:latin typeface="Palatino Linotype" pitchFamily="18" charset="0"/>
            <a:cs typeface="Arial"/>
          </a:endParaRPr>
        </a:p>
        <a:p xmlns:a="http://schemas.openxmlformats.org/drawingml/2006/main">
          <a:pPr algn="l" rtl="0">
            <a:defRPr sz="1000"/>
          </a:pPr>
          <a:endParaRPr lang="en-US" sz="1050" b="0" i="0" u="none" strike="noStrike" baseline="0">
            <a:solidFill>
              <a:srgbClr val="000000"/>
            </a:solidFill>
            <a:latin typeface="Palatino Linotype" pitchFamily="18" charset="0"/>
            <a:cs typeface="Arial"/>
          </a:endParaRPr>
        </a:p>
      </cdr:txBody>
    </cdr:sp>
  </cdr:relSizeAnchor>
  <cdr:relSizeAnchor xmlns:cdr="http://schemas.openxmlformats.org/drawingml/2006/chartDrawing">
    <cdr:from>
      <cdr:x>0.79932</cdr:x>
      <cdr:y>0.62194</cdr:y>
    </cdr:from>
    <cdr:to>
      <cdr:x>0.96332</cdr:x>
      <cdr:y>0.70352</cdr:y>
    </cdr:to>
    <cdr:sp macro="" textlink="">
      <cdr:nvSpPr>
        <cdr:cNvPr id="4505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24068" y="5012403"/>
          <a:ext cx="1038718" cy="6697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0" i="0" u="none" strike="noStrike" baseline="0">
              <a:solidFill>
                <a:srgbClr val="999933"/>
              </a:solidFill>
              <a:latin typeface="Palatino Linotype"/>
            </a:rPr>
            <a:t>Operating Expenditures (+128%)</a:t>
          </a:r>
          <a:endParaRPr lang="en-US"/>
        </a:p>
      </cdr:txBody>
    </cdr:sp>
  </cdr:relSizeAnchor>
  <cdr:relSizeAnchor xmlns:cdr="http://schemas.openxmlformats.org/drawingml/2006/chartDrawing">
    <cdr:from>
      <cdr:x>0.79778</cdr:x>
      <cdr:y>0.49741</cdr:y>
    </cdr:from>
    <cdr:to>
      <cdr:x>0.94453</cdr:x>
      <cdr:y>0.57178</cdr:y>
    </cdr:to>
    <cdr:sp macro="" textlink="">
      <cdr:nvSpPr>
        <cdr:cNvPr id="4506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11231" y="3985213"/>
          <a:ext cx="933272" cy="613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FF"/>
              </a:solidFill>
              <a:latin typeface="Palatino Linotype" pitchFamily="18" charset="0"/>
              <a:cs typeface="Arial"/>
            </a:rPr>
            <a:t>TOTAL </a:t>
          </a:r>
        </a:p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FF"/>
              </a:solidFill>
              <a:latin typeface="Palatino Linotype" pitchFamily="18" charset="0"/>
              <a:cs typeface="Arial"/>
            </a:rPr>
            <a:t>Expenditures</a:t>
          </a:r>
        </a:p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FF"/>
              </a:solidFill>
              <a:latin typeface="Palatino Linotype" pitchFamily="18" charset="0"/>
              <a:cs typeface="Arial"/>
            </a:rPr>
            <a:t>(+188%)</a:t>
          </a:r>
        </a:p>
      </cdr:txBody>
    </cdr:sp>
  </cdr:relSizeAnchor>
  <cdr:relSizeAnchor xmlns:cdr="http://schemas.openxmlformats.org/drawingml/2006/chartDrawing">
    <cdr:from>
      <cdr:x>0.80275</cdr:x>
      <cdr:y>0.56082</cdr:y>
    </cdr:from>
    <cdr:to>
      <cdr:x>0.9665</cdr:x>
      <cdr:y>0.64345</cdr:y>
    </cdr:to>
    <cdr:sp macro="" textlink="">
      <cdr:nvSpPr>
        <cdr:cNvPr id="4506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44087" y="4509160"/>
          <a:ext cx="1038718" cy="68029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0" i="0" u="none" strike="noStrike" baseline="0">
              <a:solidFill>
                <a:srgbClr val="7030A0"/>
              </a:solidFill>
              <a:latin typeface="Palatino Linotype" pitchFamily="18" charset="0"/>
              <a:cs typeface="Arial"/>
            </a:rPr>
            <a:t>Total </a:t>
          </a:r>
        </a:p>
        <a:p xmlns:a="http://schemas.openxmlformats.org/drawingml/2006/main">
          <a:pPr algn="l" rtl="0">
            <a:defRPr sz="1000"/>
          </a:pPr>
          <a:r>
            <a:rPr lang="en-US" sz="1000" b="0" i="0" u="none" strike="noStrike" baseline="0">
              <a:solidFill>
                <a:srgbClr val="7030A0"/>
              </a:solidFill>
              <a:latin typeface="Palatino Linotype" pitchFamily="18" charset="0"/>
              <a:cs typeface="Arial"/>
            </a:rPr>
            <a:t>Salaries </a:t>
          </a:r>
        </a:p>
        <a:p xmlns:a="http://schemas.openxmlformats.org/drawingml/2006/main">
          <a:pPr algn="l" rtl="0">
            <a:defRPr sz="1000"/>
          </a:pPr>
          <a:r>
            <a:rPr lang="en-US" sz="1000" b="0" i="0" u="none" strike="noStrike" baseline="0">
              <a:solidFill>
                <a:srgbClr val="7030A0"/>
              </a:solidFill>
              <a:latin typeface="Palatino Linotype" pitchFamily="18" charset="0"/>
              <a:cs typeface="Arial"/>
            </a:rPr>
            <a:t>(+153%)</a:t>
          </a:r>
        </a:p>
      </cdr:txBody>
    </cdr:sp>
  </cdr:relSizeAnchor>
  <cdr:relSizeAnchor xmlns:cdr="http://schemas.openxmlformats.org/drawingml/2006/chartDrawing">
    <cdr:from>
      <cdr:x>0.80275</cdr:x>
      <cdr:y>0.6835</cdr:y>
    </cdr:from>
    <cdr:to>
      <cdr:x>0.9575</cdr:x>
      <cdr:y>0.71025</cdr:y>
    </cdr:to>
    <cdr:sp macro="" textlink="">
      <cdr:nvSpPr>
        <cdr:cNvPr id="4506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44076" y="5519278"/>
          <a:ext cx="980487" cy="2196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FF0000"/>
              </a:solidFill>
              <a:latin typeface="Palatino Linotype" pitchFamily="18" charset="0"/>
              <a:cs typeface="Arial"/>
            </a:rPr>
            <a:t>CPI (+106%)</a:t>
          </a:r>
        </a:p>
      </cdr:txBody>
    </cdr:sp>
  </cdr:relSizeAnchor>
  <cdr:relSizeAnchor xmlns:cdr="http://schemas.openxmlformats.org/drawingml/2006/chartDrawing">
    <cdr:from>
      <cdr:x>0.80101</cdr:x>
      <cdr:y>0.73153</cdr:y>
    </cdr:from>
    <cdr:to>
      <cdr:x>0.97376</cdr:x>
      <cdr:y>0.80453</cdr:y>
    </cdr:to>
    <cdr:sp macro="" textlink="">
      <cdr:nvSpPr>
        <cdr:cNvPr id="45063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33128" y="5914063"/>
          <a:ext cx="1095375" cy="5999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9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0" i="0" u="none" strike="noStrike" baseline="0">
              <a:solidFill>
                <a:srgbClr val="00B0F0"/>
              </a:solidFill>
              <a:latin typeface="Palatino Linotype" pitchFamily="18" charset="0"/>
              <a:cs typeface="Arial"/>
            </a:rPr>
            <a:t>Monograph Expenditures (+71%)</a:t>
          </a:r>
        </a:p>
      </cdr:txBody>
    </cdr:sp>
  </cdr:relSizeAnchor>
  <cdr:relSizeAnchor xmlns:cdr="http://schemas.openxmlformats.org/drawingml/2006/chartDrawing">
    <cdr:from>
      <cdr:x>0.79286</cdr:x>
      <cdr:y>0.91734</cdr:y>
    </cdr:from>
    <cdr:to>
      <cdr:x>0.89463</cdr:x>
      <cdr:y>0.94262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4983898" y="7443337"/>
          <a:ext cx="645623" cy="2096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>
              <a:latin typeface="Palatino Linotype" pitchFamily="18" charset="0"/>
            </a:rPr>
            <a:t>2011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ea typeface="Geneva" pitchFamily="34"/>
                <a:cs typeface="Geneva" pitchFamily="34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3FBB78D-2714-8845-AADA-3B375926DA09}" type="datetimeFigureOut">
              <a:rPr lang="en-US"/>
              <a:pPr/>
              <a:t>2/27/2013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ea typeface="Geneva" pitchFamily="34"/>
                <a:cs typeface="Geneva" pitchFamily="34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4B1060-C841-9F43-B251-AB533B7593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2520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fld id="{6F682B94-13AD-924C-9A75-CAA4ED06F762}" type="slidenum">
              <a:rPr lang="en-US" sz="1200"/>
              <a:pPr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</a:t>
            </a:r>
            <a:r>
              <a:rPr lang="en-US" baseline="0" dirty="0" smtClean="0"/>
              <a:t> can we stem the tide? </a:t>
            </a:r>
            <a:r>
              <a:rPr lang="en-US" baseline="0" dirty="0" smtClean="0"/>
              <a:t>This discussion involves </a:t>
            </a:r>
            <a:r>
              <a:rPr lang="en-US" baseline="0" dirty="0" smtClean="0"/>
              <a:t>library budgets, journal costs, access to research…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IRs </a:t>
            </a:r>
            <a:r>
              <a:rPr lang="en-US" baseline="0" dirty="0" smtClean="0"/>
              <a:t>common in higher </a:t>
            </a:r>
            <a:r>
              <a:rPr lang="en-US" baseline="0" dirty="0" err="1" smtClean="0"/>
              <a:t>ed</a:t>
            </a:r>
            <a:r>
              <a:rPr lang="en-US" baseline="0" dirty="0" smtClean="0"/>
              <a:t>: </a:t>
            </a:r>
            <a:r>
              <a:rPr lang="en-US" baseline="0" dirty="0" smtClean="0"/>
              <a:t>of 108 fellow </a:t>
            </a:r>
            <a:r>
              <a:rPr lang="en-US" baseline="0" dirty="0" err="1" smtClean="0"/>
              <a:t>carnegie</a:t>
            </a:r>
            <a:r>
              <a:rPr lang="en-US" baseline="0" dirty="0" smtClean="0"/>
              <a:t> class institutions , </a:t>
            </a:r>
            <a:r>
              <a:rPr lang="en-US" baseline="0" dirty="0" smtClean="0"/>
              <a:t>96 also have IRs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Open Access publication removes price barriers for potential readers, thus widening the </a:t>
            </a:r>
            <a:r>
              <a:rPr lang="en-US" baseline="0" dirty="0" smtClean="0"/>
              <a:t>number </a:t>
            </a:r>
            <a:r>
              <a:rPr lang="en-US" baseline="0" dirty="0" smtClean="0"/>
              <a:t>of researchers that have access to your </a:t>
            </a:r>
            <a:r>
              <a:rPr lang="en-US" baseline="0" dirty="0" smtClean="0"/>
              <a:t>work.</a:t>
            </a:r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ScholarWorks provides a platform for publically-funded research to be made available to the public.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6994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r>
              <a:rPr lang="en-US" baseline="0" dirty="0" smtClean="0"/>
              <a:t> </a:t>
            </a:r>
            <a:r>
              <a:rPr lang="en-US" baseline="0" dirty="0" smtClean="0"/>
              <a:t>to </a:t>
            </a:r>
            <a:r>
              <a:rPr lang="en-US" baseline="0" dirty="0" smtClean="0"/>
              <a:t>open access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50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Now, why do we want a new type of scholarship?</a:t>
            </a:r>
            <a:r>
              <a:rPr lang="en-US" baseline="0" dirty="0" smtClean="0"/>
              <a:t> Cost and access.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28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+mn-cs"/>
              </a:rPr>
              <a:t>Double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+mn-cs"/>
              </a:rPr>
              <a:t>-charge model: the public pays for the research to be conducted, and then later pays exorbitant rates for access to that very same research.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098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+mn-cs"/>
              </a:rPr>
              <a:t>For the past four decades, the price of scholarly journals has increased at several times the rate of inflation and much faster than library budgets.	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74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Result:</a:t>
            </a:r>
            <a:r>
              <a:rPr lang="en-US" baseline="0" dirty="0" smtClean="0"/>
              <a:t> significant access problems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333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accent1"/>
                </a:solidFill>
              </a:rPr>
              <a:t>Under the current model, MSU is conducting tax-payer-funded research and then renting back the fruits of that research by purchasing temporary restricted access to these articles from journal and database </a:t>
            </a:r>
            <a:r>
              <a:rPr lang="en-US" sz="1200" dirty="0" smtClean="0">
                <a:solidFill>
                  <a:schemeClr val="accent1"/>
                </a:solidFill>
              </a:rPr>
              <a:t>providers.</a:t>
            </a:r>
            <a:endParaRPr lang="en-US" sz="1200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300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Access for libraries,</a:t>
            </a:r>
            <a:r>
              <a:rPr lang="en-US" baseline="0" dirty="0" smtClean="0"/>
              <a:t> </a:t>
            </a:r>
            <a:r>
              <a:rPr lang="en-US" baseline="0" dirty="0" smtClean="0"/>
              <a:t>a</a:t>
            </a:r>
            <a:r>
              <a:rPr lang="en-US" dirty="0" smtClean="0"/>
              <a:t>ccess </a:t>
            </a:r>
            <a:r>
              <a:rPr lang="en-US" dirty="0" smtClean="0"/>
              <a:t>for researchers</a:t>
            </a:r>
          </a:p>
          <a:p>
            <a:endParaRPr lang="en-US" dirty="0" smtClean="0"/>
          </a:p>
          <a:p>
            <a:r>
              <a:rPr lang="en-US" dirty="0" smtClean="0"/>
              <a:t>Google, </a:t>
            </a:r>
            <a:r>
              <a:rPr lang="en-US" dirty="0" err="1" smtClean="0"/>
              <a:t>google</a:t>
            </a:r>
            <a:r>
              <a:rPr lang="en-US" dirty="0" smtClean="0"/>
              <a:t> scholar: rich descriptive</a:t>
            </a:r>
            <a:r>
              <a:rPr lang="en-US" baseline="0" dirty="0" smtClean="0"/>
              <a:t> information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PubMed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3214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</a:t>
            </a:r>
            <a:r>
              <a:rPr lang="en-US" baseline="0" dirty="0" smtClean="0"/>
              <a:t> of the library’s core mission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8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creates problems</a:t>
            </a:r>
            <a:r>
              <a:rPr lang="en-US" baseline="0" dirty="0" smtClean="0"/>
              <a:t> for researchers who wish to access work, the library who pays for access, and the tax payer who both funds the research and then pays for access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319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1"/>
                </a:solidFill>
                <a:latin typeface="Calisto MT"/>
                <a:cs typeface="Calisto MT"/>
              </a:rPr>
              <a:t>New possibilities for faculty/student collaborations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49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(Key slide for faculty)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932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ScholarWorks</a:t>
            </a:r>
            <a:r>
              <a:rPr lang="en-US" baseline="0" dirty="0" smtClean="0"/>
              <a:t> is not a burden on faculty time and resources. As a library-led and university-endorsed initiative, this is an opportunity to share work and increase access and visibility.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7220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539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77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+mn-cs"/>
              </a:rPr>
              <a:t>“Internet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+mn-cs"/>
              </a:rPr>
              <a:t>still reaches wider than trucks full o' paper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+mn-cs"/>
              </a:rPr>
              <a:t>.”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77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ask a more</a:t>
            </a:r>
            <a:r>
              <a:rPr lang="en-US" baseline="0" dirty="0" smtClean="0"/>
              <a:t> direct </a:t>
            </a:r>
            <a:r>
              <a:rPr lang="en-US" baseline="0" dirty="0" smtClean="0"/>
              <a:t>question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603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 to</a:t>
            </a:r>
            <a:r>
              <a:rPr lang="en-US" baseline="0" dirty="0" smtClean="0"/>
              <a:t> closed access/open access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93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</a:t>
            </a:r>
            <a:r>
              <a:rPr lang="en-US" baseline="0" dirty="0" smtClean="0"/>
              <a:t> see ScholarWorks in action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29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Pay</a:t>
            </a:r>
            <a:r>
              <a:rPr lang="en-US" baseline="0" dirty="0" smtClean="0"/>
              <a:t> wall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332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</a:t>
            </a:r>
            <a:r>
              <a:rPr lang="en-US" baseline="0" dirty="0" smtClean="0"/>
              <a:t> see ScholarWorks in action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29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</a:t>
            </a:r>
            <a:r>
              <a:rPr lang="en-US" baseline="0" dirty="0" smtClean="0"/>
              <a:t> shopping cart, no </a:t>
            </a:r>
            <a:r>
              <a:rPr lang="en-US" baseline="0" dirty="0" err="1" smtClean="0"/>
              <a:t>paywall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B1060-C841-9F43-B251-AB533B7593F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544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C249AC-7532-E341-BF0E-DB12226D9B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062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12706E-7AB7-1740-98B8-2053D3E200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87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06DE97-4614-2444-A71B-4B3ECF7BD0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944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AB8D5B-902C-0C43-834C-13FF74CCC0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0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8542F6-4FC1-D547-8571-1F60FCF226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5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C6A178-E8BC-9A4E-A5C1-668C34EACE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4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6320B7-96E2-A149-91B4-07632990FF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61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514289-8048-B14C-80E6-B20E6E4B9B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20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21D5A9-94C1-6843-BD93-713F959F76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36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A03EEA-E3B8-464D-BD88-D35D443C58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6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D665F4-0B78-DB47-9F21-6E26361F68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63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Geneva" pitchFamily="34"/>
                <a:cs typeface="Geneva" pitchFamily="34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Geneva" pitchFamily="34"/>
                <a:cs typeface="Geneva" pitchFamily="34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85F2587-723D-2E45-80A8-07124A78796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11" descr="Mainbackground2.jpg                                            002E2D73Macintosh HD                   B7465B8A: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Geneva" pitchFamily="34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Geneva" pitchFamily="34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Geneva" pitchFamily="34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Geneva" pitchFamily="34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Geneva" pitchFamily="34"/>
          <a:cs typeface="Geneva" pitchFamily="34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Geneva" pitchFamily="34"/>
          <a:cs typeface="Geneva" pitchFamily="34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Geneva" pitchFamily="34"/>
          <a:cs typeface="Geneva" pitchFamily="34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Geneva" pitchFamily="34"/>
          <a:cs typeface="Geneva" pitchFamily="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http://www.youtube.com/watch?v=aN1JcfRc6Xs" TargetMode="Externa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opcit.eprints.org/oacitation-biblio.html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hyperlink" Target="http://www.youtube.com/watch?v=FXtnHm59VfY" TargetMode="External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://www.youtube.com/watch?v=Nhz3cNVnv9s" TargetMode="Externa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105400"/>
          </a:xfrm>
        </p:spPr>
        <p:txBody>
          <a:bodyPr/>
          <a:lstStyle/>
          <a:p>
            <a:pPr eaLnBrk="1" hangingPunct="1"/>
            <a: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ScholarWorks</a:t>
            </a:r>
            <a:b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</a:br>
            <a:r>
              <a:rPr lang="en-US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and</a:t>
            </a:r>
            <a:r>
              <a:rPr lang="en-US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/>
            </a:r>
            <a:br>
              <a:rPr lang="en-US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</a:br>
            <a: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Open Access Scholarship</a:t>
            </a:r>
            <a:b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</a:br>
            <a:r>
              <a:rPr lang="en-US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at </a:t>
            </a:r>
            <a: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/>
            </a:r>
            <a:b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</a:br>
            <a: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Montana State University</a:t>
            </a:r>
            <a:b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</a:br>
            <a:endParaRPr lang="en-US" sz="4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78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3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533400"/>
            <a:ext cx="7010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</a:t>
            </a:r>
            <a:r>
              <a:rPr lang="en-US" sz="4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ScholarWorks:</a:t>
            </a:r>
          </a:p>
          <a:p>
            <a:pPr algn="ctr"/>
            <a:r>
              <a:rPr lang="en-US" sz="4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A New Way Forward  </a:t>
            </a:r>
            <a:endParaRPr lang="en-US" sz="4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2133600"/>
            <a:ext cx="7543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ScholarWorks 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is 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an open access institutional repository </a:t>
            </a:r>
          </a:p>
          <a:p>
            <a:pPr marL="457200" indent="-457200">
              <a:buFont typeface="Wingdings" charset="2"/>
              <a:buChar char="v"/>
            </a:pP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ScholarWorks is a part of the Open Access movement</a:t>
            </a:r>
          </a:p>
          <a:p>
            <a:pPr marL="457200" indent="-457200">
              <a:buFont typeface="Wingdings" charset="2"/>
              <a:buChar char="v"/>
            </a:pPr>
            <a:endParaRPr lang="en-US" sz="28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 marL="457200" indent="-457200">
              <a:buFont typeface="Wingdings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ScholarWorks is a 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central point of discovery for scholarship and 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research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 marL="457200" indent="-457200">
              <a:buFont typeface="Wingdings" charset="2"/>
              <a:buChar char="v"/>
            </a:pPr>
            <a:endParaRPr lang="en-US" sz="2800" dirty="0" smtClean="0">
              <a:solidFill>
                <a:schemeClr val="accent1"/>
              </a:solidFill>
              <a:latin typeface="Calisto MT"/>
              <a:cs typeface="Calisto MT"/>
            </a:endParaRPr>
          </a:p>
          <a:p>
            <a:endParaRPr lang="en-US" sz="2800" dirty="0">
              <a:solidFill>
                <a:schemeClr val="accent1"/>
              </a:solidFill>
              <a:latin typeface="Calisto MT"/>
              <a:cs typeface="Calisto MT"/>
            </a:endParaRPr>
          </a:p>
          <a:p>
            <a:pPr marL="457200" indent="-457200">
              <a:buFont typeface="Wingdings" charset="2"/>
              <a:buChar char="v"/>
            </a:pPr>
            <a:endParaRPr lang="en-US" sz="2800" dirty="0" smtClean="0">
              <a:solidFill>
                <a:schemeClr val="accent1"/>
              </a:solidFill>
              <a:latin typeface="Calisto MT"/>
              <a:cs typeface="Calisto MT"/>
            </a:endParaRPr>
          </a:p>
          <a:p>
            <a:pPr marL="457200" indent="-457200">
              <a:buFont typeface="Wingdings" charset="2"/>
              <a:buChar char="v"/>
            </a:pPr>
            <a:endParaRPr lang="en-US" sz="2800" dirty="0">
              <a:solidFill>
                <a:schemeClr val="accent1"/>
              </a:solidFill>
              <a:latin typeface="Calisto MT"/>
              <a:cs typeface="Calisto MT"/>
            </a:endParaRPr>
          </a:p>
          <a:p>
            <a:pPr marL="457200" indent="-457200">
              <a:buFont typeface="Wingdings" charset="2"/>
              <a:buChar char="v"/>
            </a:pPr>
            <a:endParaRPr lang="en-US" sz="2800" dirty="0">
              <a:solidFill>
                <a:schemeClr val="accent1"/>
              </a:solidFill>
              <a:latin typeface="Calisto MT"/>
              <a:cs typeface="Calisto MT"/>
            </a:endParaRPr>
          </a:p>
          <a:p>
            <a:pPr marL="457200" indent="-457200">
              <a:buFont typeface="Wingdings" charset="2"/>
              <a:buChar char="v"/>
            </a:pPr>
            <a:endParaRPr lang="en-US" sz="2800" dirty="0" smtClean="0">
              <a:solidFill>
                <a:schemeClr val="accent1"/>
              </a:solidFill>
              <a:latin typeface="Calisto MT"/>
              <a:cs typeface="Calisto MT"/>
            </a:endParaRPr>
          </a:p>
          <a:p>
            <a:pPr marL="457200" indent="-457200">
              <a:buFont typeface="Wingdings" charset="2"/>
              <a:buChar char="v"/>
            </a:pPr>
            <a:endParaRPr lang="en-US" sz="2800" dirty="0">
              <a:solidFill>
                <a:schemeClr val="accent1"/>
              </a:solidFill>
              <a:latin typeface="Calisto MT"/>
              <a:cs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30756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 Open Access - I. What is Open Access- (1)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4800" y="762000"/>
            <a:ext cx="8534400" cy="480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93280" y="579494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chemeClr val="bg1"/>
                </a:solidFill>
                <a:uFill>
                  <a:solidFill>
                    <a:schemeClr val="accent6">
                      <a:lumMod val="50000"/>
                    </a:schemeClr>
                  </a:solidFill>
                </a:uFill>
                <a:latin typeface="Calisto MT" pitchFamily="18" charset="0"/>
                <a:hlinkClick r:id="rId6"/>
              </a:rPr>
              <a:t>Source: openaccess.net</a:t>
            </a:r>
            <a:endParaRPr lang="en-US" sz="1200" u="sng" dirty="0">
              <a:solidFill>
                <a:schemeClr val="bg1"/>
              </a:solidFill>
              <a:uFill>
                <a:solidFill>
                  <a:schemeClr val="accent6">
                    <a:lumMod val="50000"/>
                  </a:schemeClr>
                </a:solidFill>
              </a:uFill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72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  <a:latin typeface="Calisto MT"/>
                <a:cs typeface="Calisto MT"/>
              </a:rPr>
              <a:t>Open Access</a:t>
            </a:r>
            <a:endParaRPr lang="en-US" dirty="0">
              <a:solidFill>
                <a:schemeClr val="accent1"/>
              </a:solidFill>
              <a:latin typeface="Calisto MT"/>
              <a:cs typeface="Calisto M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83648" r="-83648"/>
          <a:stretch>
            <a:fillRect/>
          </a:stretch>
        </p:blipFill>
        <p:spPr>
          <a:xfrm>
            <a:off x="-2133600" y="1662212"/>
            <a:ext cx="7772400" cy="4114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81400" y="1981200"/>
            <a:ext cx="5257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Removes price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barriers between an author’s work and his or her readers</a:t>
            </a:r>
          </a:p>
          <a:p>
            <a:pPr marL="0" indent="0">
              <a:buNone/>
            </a:pP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Addresses the problems of a costly scholarly publishing lifecycle</a:t>
            </a:r>
          </a:p>
          <a:p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Sets the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foundation for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future research and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scholarship</a:t>
            </a: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  <a:latin typeface="Calisto MT"/>
              <a:cs typeface="Calisto MT"/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1"/>
              </a:solidFill>
              <a:latin typeface="Calisto MT"/>
              <a:cs typeface="Calisto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Scholarly Publishing Lifecycle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</p:txBody>
      </p:sp>
      <p:pic>
        <p:nvPicPr>
          <p:cNvPr id="7" name="Content Placeholder 6" descr="Screen Shot 2013-02-13 at 8.26.38 P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086" r="-34086"/>
          <a:stretch>
            <a:fillRect/>
          </a:stretch>
        </p:blipFill>
        <p:spPr>
          <a:xfrm>
            <a:off x="381000" y="1676400"/>
            <a:ext cx="8348133" cy="4419600"/>
          </a:xfrm>
        </p:spPr>
      </p:pic>
      <p:sp>
        <p:nvSpPr>
          <p:cNvPr id="6" name="Rounded Rectangle 5"/>
          <p:cNvSpPr/>
          <p:nvPr/>
        </p:nvSpPr>
        <p:spPr bwMode="auto">
          <a:xfrm>
            <a:off x="5181600" y="2409092"/>
            <a:ext cx="1447800" cy="1371600"/>
          </a:xfrm>
          <a:prstGeom prst="round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Geneva" pitchFamily="34"/>
              <a:cs typeface="Geneva" pitchFamily="34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469382" y="2409929"/>
            <a:ext cx="1447800" cy="1371600"/>
          </a:xfrm>
          <a:prstGeom prst="round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charset="0"/>
              <a:ea typeface="Geneva" pitchFamily="34"/>
              <a:cs typeface="Geneva" pitchFamily="34"/>
            </a:endParaRPr>
          </a:p>
        </p:txBody>
      </p:sp>
      <p:sp>
        <p:nvSpPr>
          <p:cNvPr id="8" name="Left-Right Arrow 7"/>
          <p:cNvSpPr/>
          <p:nvPr/>
        </p:nvSpPr>
        <p:spPr bwMode="auto">
          <a:xfrm>
            <a:off x="4038600" y="2978305"/>
            <a:ext cx="990600" cy="381000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Geneva" pitchFamily="34"/>
              <a:cs typeface="Geneva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65492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763000" cy="114300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Disruptions to the Publishing Lifecycle</a:t>
            </a:r>
            <a:endParaRPr lang="en-US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6705600" cy="4343400"/>
          </a:xfrm>
        </p:spPr>
        <p:txBody>
          <a:bodyPr/>
          <a:lstStyle/>
          <a:p>
            <a:pPr marL="0" indent="0">
              <a:buNone/>
            </a:pPr>
            <a:endParaRPr lang="en-US" sz="24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>
              <a:buFont typeface="Wingdings" charset="2"/>
              <a:buChar char="v"/>
            </a:pPr>
            <a:endParaRPr lang="en-US" sz="24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>
              <a:buFont typeface="Wingdings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Over the last several decades,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   the costs of scholarly journals have 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   skyrocketed. </a:t>
            </a:r>
          </a:p>
          <a:p>
            <a:pPr marL="0" indent="0">
              <a:buNone/>
            </a:pP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2200" y="6410700"/>
            <a:ext cx="199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Source: http</a:t>
            </a:r>
            <a:r>
              <a:rPr lang="en-US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://arl.org</a:t>
            </a:r>
          </a:p>
        </p:txBody>
      </p:sp>
    </p:spTree>
    <p:extLst>
      <p:ext uri="{BB962C8B-B14F-4D97-AF65-F5344CB8AC3E}">
        <p14:creationId xmlns:p14="http://schemas.microsoft.com/office/powerpoint/2010/main" val="336706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685800"/>
            <a:ext cx="9677400" cy="1143000"/>
          </a:xfrm>
        </p:spPr>
        <p:txBody>
          <a:bodyPr/>
          <a:lstStyle/>
          <a:p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Disruptions to the Publishing Lifecycle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315200" cy="4114800"/>
          </a:xfrm>
        </p:spPr>
        <p:txBody>
          <a:bodyPr/>
          <a:lstStyle/>
          <a:p>
            <a:pPr>
              <a:buFont typeface="Wingdings" charset="2"/>
              <a:buChar char="v"/>
            </a:pP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>
              <a:buFont typeface="Wingdings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Libraries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are forced to reduce journal access </a:t>
            </a:r>
          </a:p>
          <a:p>
            <a:pPr>
              <a:buFont typeface="Wingdings" charset="2"/>
              <a:buChar char="v"/>
            </a:pP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>
              <a:buFont typeface="Wingdings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Researchers are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losing access to scholarly journals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44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460602"/>
              </p:ext>
            </p:extLst>
          </p:nvPr>
        </p:nvGraphicFramePr>
        <p:xfrm>
          <a:off x="1371600" y="-685800"/>
          <a:ext cx="6286500" cy="754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756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458685"/>
              </p:ext>
            </p:extLst>
          </p:nvPr>
        </p:nvGraphicFramePr>
        <p:xfrm>
          <a:off x="1447799" y="-619836"/>
          <a:ext cx="6263185" cy="7630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Left Arrow 2"/>
          <p:cNvSpPr/>
          <p:nvPr/>
        </p:nvSpPr>
        <p:spPr bwMode="auto">
          <a:xfrm>
            <a:off x="7467600" y="609600"/>
            <a:ext cx="1066800" cy="304800"/>
          </a:xfrm>
          <a:prstGeom prst="lef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Geneva" pitchFamily="34"/>
              <a:cs typeface="Geneva" pitchFamily="34"/>
            </a:endParaRPr>
          </a:p>
        </p:txBody>
      </p:sp>
      <p:sp>
        <p:nvSpPr>
          <p:cNvPr id="6" name="Left Arrow 5"/>
          <p:cNvSpPr/>
          <p:nvPr/>
        </p:nvSpPr>
        <p:spPr bwMode="auto">
          <a:xfrm>
            <a:off x="7389541" y="4527395"/>
            <a:ext cx="10668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Geneva" pitchFamily="34"/>
              <a:cs typeface="Geneva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16410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9144000" cy="51816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Solutions and Opportunities</a:t>
            </a:r>
            <a:b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</a:b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/>
            </a:r>
            <a:b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</a:b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/>
            </a:r>
            <a:b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</a:br>
            <a:r>
              <a:rPr lang="en-US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What value does ScholarWorks offer?</a:t>
            </a: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36560" y="2057400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+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38862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0334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The Essential Problem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7848600" cy="2362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High-impact prestige journals are nearly           universally locked behind exorbitantly expensive pay walls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5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A Solution for Costs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2362200"/>
            <a:ext cx="7772400" cy="25146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Tax-payers no longer charged twice for research</a:t>
            </a:r>
          </a:p>
          <a:p>
            <a:endParaRPr lang="en-US" sz="28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  <a:cs typeface="Calisto MT"/>
              </a:rPr>
              <a:t> Provides sustainable costs for access to research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endParaRPr lang="en-US" sz="28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55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A Solution for Access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62200"/>
            <a:ext cx="8077200" cy="2743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  <a:cs typeface="Calisto MT"/>
              </a:rPr>
              <a:t> Research will be made available 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  <a:cs typeface="Calisto MT"/>
              </a:rPr>
              <a:t>to the 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  <a:cs typeface="Calisto MT"/>
              </a:rPr>
              <a:t>public</a:t>
            </a:r>
          </a:p>
          <a:p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Provides platform for NIH/NSF research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Research findable on the open web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16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A Solution for Control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3124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Copyright is retained by the author</a:t>
            </a:r>
          </a:p>
          <a:p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ScholarWorks 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provides a 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permanent web 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address 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for reliably accessing and 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citing your work over 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time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3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A Solution for Preservation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7772400" cy="2819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ScholarWorks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commits to responsible and sustainable management of submitted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works 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7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An Opportunity for Students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Provides mentorship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opportunities for faculty and students </a:t>
            </a:r>
          </a:p>
          <a:p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Allows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student alumni to access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and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share their own research after graduation</a:t>
            </a:r>
          </a:p>
          <a:p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4638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An Opportunity for Impact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ScholarWorks allows more people to see our research</a:t>
            </a:r>
          </a:p>
          <a:p>
            <a:pPr>
              <a:buFont typeface="Wingdings" pitchFamily="2" charset="2"/>
              <a:buChar char="v"/>
            </a:pP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Authors 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who publish 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Open Access benefit 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from increased 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visibility and impact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Evidence suggests OA publishing can increase visibility and citation rates</a:t>
            </a:r>
            <a:r>
              <a:rPr lang="en-US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: </a:t>
            </a:r>
            <a:r>
              <a:rPr lang="en-US" sz="2400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  <a:hlinkClick r:id="rId3"/>
              </a:rPr>
              <a:t>http</a:t>
            </a:r>
            <a:r>
              <a:rPr lang="en-US" sz="24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  <a:hlinkClick r:id="rId3"/>
              </a:rPr>
              <a:t>://opcit.eprints.org/oacitation-biblio.html</a:t>
            </a: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467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Ease of use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“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We do it all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”: CV-to-ScholarWorks</a:t>
            </a:r>
          </a:p>
          <a:p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Library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addresses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all licensing issues</a:t>
            </a: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FAD “hook”</a:t>
            </a:r>
          </a:p>
          <a:p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51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Questions you may be asking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34290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Can previously-published articles be submitted to ScholarWorks?</a:t>
            </a:r>
          </a:p>
          <a:p>
            <a:endParaRPr lang="en-US" sz="28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How does the Library know that an article can be submitted to an Open Access repository such as ScholarWorks?</a:t>
            </a:r>
          </a:p>
          <a:p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What do submissions look like?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13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 bwMode="auto">
          <a:xfrm>
            <a:off x="1066800" y="3429000"/>
            <a:ext cx="2045208" cy="4846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Geneva" pitchFamily="34"/>
              <a:cs typeface="Geneva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402663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646444"/>
            <a:ext cx="290656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  <a:latin typeface="Calisto MT" pitchFamily="18" charset="0"/>
              </a:rPr>
              <a:t>Published </a:t>
            </a:r>
            <a:endParaRPr lang="en-US" sz="4800" dirty="0" smtClean="0">
              <a:solidFill>
                <a:schemeClr val="accent1"/>
              </a:solidFill>
              <a:latin typeface="Calisto MT" pitchFamily="18" charset="0"/>
            </a:endParaRPr>
          </a:p>
          <a:p>
            <a:r>
              <a:rPr lang="en-US" sz="4800" dirty="0" smtClean="0">
                <a:solidFill>
                  <a:schemeClr val="accent1"/>
                </a:solidFill>
                <a:latin typeface="Calisto MT" pitchFamily="18" charset="0"/>
              </a:rPr>
              <a:t>Version</a:t>
            </a:r>
            <a:endParaRPr lang="en-US" sz="4800" dirty="0">
              <a:solidFill>
                <a:schemeClr val="accent1"/>
              </a:solidFill>
              <a:latin typeface="Calisto MT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52400"/>
            <a:ext cx="4595876" cy="655101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191000" y="101362"/>
            <a:ext cx="2895600" cy="81303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419600" y="6029093"/>
            <a:ext cx="4343400" cy="609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7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ScholarWorks as a Solution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9220200" cy="3581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The promise and potential of future scholarship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</a:t>
            </a: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	Increased access and visibility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	Increased collaboration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Faster communication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</a:t>
            </a: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Long-term archiving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</a:t>
            </a: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Increased rates of citation</a:t>
            </a: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05234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698810"/>
            <a:ext cx="381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chemeClr val="accent1"/>
                </a:solidFill>
                <a:latin typeface="Calisto MT" pitchFamily="18" charset="0"/>
              </a:rPr>
              <a:t>Author’s </a:t>
            </a:r>
            <a:endParaRPr lang="en-US" sz="4800" dirty="0">
              <a:solidFill>
                <a:schemeClr val="accent1"/>
              </a:solidFill>
              <a:latin typeface="Calisto MT" pitchFamily="18" charset="0"/>
            </a:endParaRPr>
          </a:p>
          <a:p>
            <a:r>
              <a:rPr lang="en-US" sz="4800" dirty="0">
                <a:solidFill>
                  <a:schemeClr val="accent1"/>
                </a:solidFill>
                <a:latin typeface="Calisto MT" pitchFamily="18" charset="0"/>
              </a:rPr>
              <a:t>Version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421" y="152400"/>
            <a:ext cx="5140777" cy="657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59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26670"/>
            <a:ext cx="8656320" cy="680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04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 Open Access - V. The Green Road to Open Acces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1734" y="609600"/>
            <a:ext cx="8534399" cy="480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15200" y="5741453"/>
            <a:ext cx="1693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chemeClr val="bg1"/>
                </a:solidFill>
                <a:uFill>
                  <a:solidFill>
                    <a:schemeClr val="accent2">
                      <a:lumMod val="50000"/>
                    </a:schemeClr>
                  </a:solidFill>
                </a:uFill>
                <a:latin typeface="Calisto MT" pitchFamily="18" charset="0"/>
                <a:hlinkClick r:id="rId5"/>
              </a:rPr>
              <a:t>Source: openaccess.net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93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ScholarWorks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9220200" cy="3886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The promise and potential of future scholarship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</a:t>
            </a: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	Increased </a:t>
            </a: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access and visibility </a:t>
            </a:r>
            <a:endParaRPr lang="en-US" sz="32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	Increased collaboration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Faster communication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</a:t>
            </a: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Long-term archiving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 Increased </a:t>
            </a: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/>
                <a:cs typeface="Calisto MT"/>
              </a:rPr>
              <a:t>rates of citation</a:t>
            </a:r>
          </a:p>
          <a:p>
            <a:pPr lvl="1">
              <a:buFont typeface="Wingdings" pitchFamily="2" charset="2"/>
              <a:buChar char="Ø"/>
            </a:pP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  <a:p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/>
              <a:cs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57724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What does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S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cholarWorks do?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Increases access to research for all</a:t>
            </a:r>
          </a:p>
          <a:p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 Increases impact of citations by enabling greater visibility 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5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 Open Access - IV. Academics for Sale-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4800" y="657224"/>
            <a:ext cx="8534401" cy="480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16891" y="5773339"/>
            <a:ext cx="1666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chemeClr val="bg1"/>
                </a:solidFill>
                <a:uFill>
                  <a:solidFill>
                    <a:schemeClr val="accent2">
                      <a:lumMod val="50000"/>
                    </a:schemeClr>
                  </a:solidFill>
                </a:uFill>
                <a:latin typeface="Calisto MT" pitchFamily="18" charset="0"/>
                <a:hlinkClick r:id="rId6"/>
              </a:rPr>
              <a:t>Source: openaccess.net</a:t>
            </a:r>
            <a:endParaRPr lang="en-US" sz="1200" u="sng" dirty="0">
              <a:solidFill>
                <a:schemeClr val="bg1"/>
              </a:solidFill>
              <a:uFill>
                <a:solidFill>
                  <a:schemeClr val="accent2">
                    <a:lumMod val="50000"/>
                  </a:schemeClr>
                </a:solidFill>
              </a:uFill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02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79203" cy="685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62"/>
            <a:ext cx="9144000" cy="68580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707382" y="2667000"/>
            <a:ext cx="2940818" cy="4572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707382" y="3352801"/>
            <a:ext cx="4769618" cy="4572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977095" y="4495800"/>
            <a:ext cx="838200" cy="35420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1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79203" cy="685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7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0432" cy="685799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791200" y="4953000"/>
            <a:ext cx="1066800" cy="533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552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Geneva"/>
        <a:cs typeface="Geneva"/>
      </a:majorFont>
      <a:minorFont>
        <a:latin typeface="Arial"/>
        <a:ea typeface="Geneva"/>
        <a:cs typeface="Genev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Geneva" pitchFamily="34"/>
            <a:cs typeface="Geneva" pitchFamily="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Geneva" pitchFamily="34"/>
            <a:cs typeface="Geneva" pitchFamily="34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1573</TotalTime>
  <Words>874</Words>
  <Application>Microsoft Office PowerPoint</Application>
  <PresentationFormat>On-screen Show (4:3)</PresentationFormat>
  <Paragraphs>187</Paragraphs>
  <Slides>33</Slides>
  <Notes>24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Blank Presentation</vt:lpstr>
      <vt:lpstr>ScholarWorks and Open Access Scholarship at  Montana State University </vt:lpstr>
      <vt:lpstr>The Essential Problem</vt:lpstr>
      <vt:lpstr>ScholarWorks as a Solution</vt:lpstr>
      <vt:lpstr>What does ScholarWorks do?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Open Access</vt:lpstr>
      <vt:lpstr>Scholarly Publishing Lifecycle</vt:lpstr>
      <vt:lpstr>Disruptions to the Publishing Lifecycle</vt:lpstr>
      <vt:lpstr>Disruptions to the Publishing Lifecycle</vt:lpstr>
      <vt:lpstr>PowerPoint Presentation</vt:lpstr>
      <vt:lpstr>PowerPoint Presentation</vt:lpstr>
      <vt:lpstr>Solutions and Opportunities   What value does ScholarWorks offer?</vt:lpstr>
      <vt:lpstr>A Solution for Costs</vt:lpstr>
      <vt:lpstr>A Solution for Access</vt:lpstr>
      <vt:lpstr> A Solution for Control</vt:lpstr>
      <vt:lpstr>A Solution for Preservation</vt:lpstr>
      <vt:lpstr>An Opportunity for Students</vt:lpstr>
      <vt:lpstr>An Opportunity for Impact</vt:lpstr>
      <vt:lpstr>Ease of use </vt:lpstr>
      <vt:lpstr>Questions you may be asking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ScholarWorks</vt:lpstr>
    </vt:vector>
  </TitlesOfParts>
  <Company>MSU Publications and Graphics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Angie Mangels</dc:creator>
  <cp:lastModifiedBy>Scott Young</cp:lastModifiedBy>
  <cp:revision>82</cp:revision>
  <dcterms:created xsi:type="dcterms:W3CDTF">2006-01-04T16:59:47Z</dcterms:created>
  <dcterms:modified xsi:type="dcterms:W3CDTF">2013-02-27T20:42:38Z</dcterms:modified>
</cp:coreProperties>
</file>