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80"/>
  </p:notesMasterIdLst>
  <p:sldIdLst>
    <p:sldId id="256" r:id="rId2"/>
    <p:sldId id="257" r:id="rId3"/>
    <p:sldId id="258" r:id="rId4"/>
    <p:sldId id="335" r:id="rId5"/>
    <p:sldId id="259" r:id="rId6"/>
    <p:sldId id="260" r:id="rId7"/>
    <p:sldId id="261" r:id="rId8"/>
    <p:sldId id="262" r:id="rId9"/>
    <p:sldId id="263" r:id="rId10"/>
    <p:sldId id="264" r:id="rId11"/>
    <p:sldId id="265" r:id="rId12"/>
    <p:sldId id="266" r:id="rId13"/>
    <p:sldId id="267" r:id="rId14"/>
    <p:sldId id="330" r:id="rId15"/>
    <p:sldId id="268" r:id="rId16"/>
    <p:sldId id="269" r:id="rId17"/>
    <p:sldId id="337" r:id="rId18"/>
    <p:sldId id="270" r:id="rId19"/>
    <p:sldId id="339" r:id="rId20"/>
    <p:sldId id="338" r:id="rId21"/>
    <p:sldId id="271" r:id="rId22"/>
    <p:sldId id="272" r:id="rId23"/>
    <p:sldId id="340" r:id="rId24"/>
    <p:sldId id="341" r:id="rId25"/>
    <p:sldId id="273" r:id="rId26"/>
    <p:sldId id="274" r:id="rId27"/>
    <p:sldId id="314" r:id="rId28"/>
    <p:sldId id="315" r:id="rId29"/>
    <p:sldId id="316" r:id="rId30"/>
    <p:sldId id="317" r:id="rId31"/>
    <p:sldId id="318" r:id="rId32"/>
    <p:sldId id="319" r:id="rId33"/>
    <p:sldId id="320" r:id="rId34"/>
    <p:sldId id="322" r:id="rId35"/>
    <p:sldId id="323" r:id="rId36"/>
    <p:sldId id="324" r:id="rId37"/>
    <p:sldId id="325" r:id="rId38"/>
    <p:sldId id="326" r:id="rId39"/>
    <p:sldId id="327" r:id="rId40"/>
    <p:sldId id="328" r:id="rId41"/>
    <p:sldId id="329" r:id="rId42"/>
    <p:sldId id="277" r:id="rId43"/>
    <p:sldId id="284" r:id="rId44"/>
    <p:sldId id="287" r:id="rId45"/>
    <p:sldId id="286" r:id="rId46"/>
    <p:sldId id="285" r:id="rId47"/>
    <p:sldId id="288" r:id="rId48"/>
    <p:sldId id="289" r:id="rId49"/>
    <p:sldId id="290" r:id="rId50"/>
    <p:sldId id="291" r:id="rId51"/>
    <p:sldId id="292" r:id="rId52"/>
    <p:sldId id="293" r:id="rId53"/>
    <p:sldId id="294" r:id="rId54"/>
    <p:sldId id="295" r:id="rId55"/>
    <p:sldId id="296" r:id="rId56"/>
    <p:sldId id="297" r:id="rId57"/>
    <p:sldId id="298" r:id="rId58"/>
    <p:sldId id="279" r:id="rId59"/>
    <p:sldId id="299" r:id="rId60"/>
    <p:sldId id="300" r:id="rId61"/>
    <p:sldId id="301" r:id="rId62"/>
    <p:sldId id="302" r:id="rId63"/>
    <p:sldId id="280" r:id="rId64"/>
    <p:sldId id="281" r:id="rId65"/>
    <p:sldId id="312" r:id="rId66"/>
    <p:sldId id="313" r:id="rId67"/>
    <p:sldId id="304" r:id="rId68"/>
    <p:sldId id="305" r:id="rId69"/>
    <p:sldId id="307" r:id="rId70"/>
    <p:sldId id="308" r:id="rId71"/>
    <p:sldId id="310" r:id="rId72"/>
    <p:sldId id="309" r:id="rId73"/>
    <p:sldId id="331" r:id="rId74"/>
    <p:sldId id="332" r:id="rId75"/>
    <p:sldId id="333" r:id="rId76"/>
    <p:sldId id="303" r:id="rId77"/>
    <p:sldId id="282" r:id="rId78"/>
    <p:sldId id="283" r:id="rId7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inimized">
    <p:restoredLeft sz="0" autoAdjust="0"/>
    <p:restoredTop sz="93701" autoAdjust="0"/>
  </p:normalViewPr>
  <p:slideViewPr>
    <p:cSldViewPr>
      <p:cViewPr varScale="1">
        <p:scale>
          <a:sx n="77" d="100"/>
          <a:sy n="77" d="100"/>
        </p:scale>
        <p:origin x="1690" y="58"/>
      </p:cViewPr>
      <p:guideLst>
        <p:guide orient="horz" pos="2160"/>
        <p:guide pos="2880"/>
      </p:guideLst>
    </p:cSldViewPr>
  </p:slideViewPr>
  <p:outlineViewPr>
    <p:cViewPr>
      <p:scale>
        <a:sx n="33" d="100"/>
        <a:sy n="33" d="100"/>
      </p:scale>
      <p:origin x="0" y="5224"/>
    </p:cViewPr>
  </p:outlin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84" Type="http://schemas.openxmlformats.org/officeDocument/2006/relationships/tableStyles" Target="tableStyles.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notesMaster" Target="notesMasters/notesMaster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3280E3A-CEF9-6148-9443-66DDD9AF4325}" type="datetimeFigureOut">
              <a:rPr lang="en-US" smtClean="0"/>
              <a:t>8/30/2013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A13B151-B28E-B947-AAAC-2562D749AF9E}" type="slidenum">
              <a:rPr lang="en-US" smtClean="0"/>
              <a:t>‹#›</a:t>
            </a:fld>
            <a:endParaRPr lang="en-US"/>
          </a:p>
        </p:txBody>
      </p:sp>
    </p:spTree>
    <p:extLst>
      <p:ext uri="{BB962C8B-B14F-4D97-AF65-F5344CB8AC3E}">
        <p14:creationId xmlns:p14="http://schemas.microsoft.com/office/powerpoint/2010/main" val="1714553785"/>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Scott begins</a:t>
            </a:r>
            <a:endParaRPr lang="en-US" dirty="0"/>
          </a:p>
        </p:txBody>
      </p:sp>
      <p:sp>
        <p:nvSpPr>
          <p:cNvPr id="4" name="Slide Number Placeholder 3"/>
          <p:cNvSpPr>
            <a:spLocks noGrp="1"/>
          </p:cNvSpPr>
          <p:nvPr>
            <p:ph type="sldNum" sz="quarter" idx="10"/>
          </p:nvPr>
        </p:nvSpPr>
        <p:spPr/>
        <p:txBody>
          <a:bodyPr/>
          <a:lstStyle/>
          <a:p>
            <a:fld id="{AA13B151-B28E-B947-AAAC-2562D749AF9E}" type="slidenum">
              <a:rPr lang="en-US" smtClean="0"/>
              <a:t>4</a:t>
            </a:fld>
            <a:endParaRPr lang="en-US"/>
          </a:p>
        </p:txBody>
      </p:sp>
    </p:spTree>
    <p:extLst>
      <p:ext uri="{BB962C8B-B14F-4D97-AF65-F5344CB8AC3E}">
        <p14:creationId xmlns:p14="http://schemas.microsoft.com/office/powerpoint/2010/main" val="201772806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Scott Begins</a:t>
            </a:r>
            <a:endParaRPr lang="en-US" dirty="0"/>
          </a:p>
        </p:txBody>
      </p:sp>
      <p:sp>
        <p:nvSpPr>
          <p:cNvPr id="4" name="Slide Number Placeholder 3"/>
          <p:cNvSpPr>
            <a:spLocks noGrp="1"/>
          </p:cNvSpPr>
          <p:nvPr>
            <p:ph type="sldNum" sz="quarter" idx="10"/>
          </p:nvPr>
        </p:nvSpPr>
        <p:spPr/>
        <p:txBody>
          <a:bodyPr/>
          <a:lstStyle/>
          <a:p>
            <a:fld id="{AA13B151-B28E-B947-AAAC-2562D749AF9E}" type="slidenum">
              <a:rPr lang="en-US" smtClean="0"/>
              <a:t>25</a:t>
            </a:fld>
            <a:endParaRPr lang="en-US"/>
          </a:p>
        </p:txBody>
      </p:sp>
    </p:spTree>
    <p:extLst>
      <p:ext uri="{BB962C8B-B14F-4D97-AF65-F5344CB8AC3E}">
        <p14:creationId xmlns:p14="http://schemas.microsoft.com/office/powerpoint/2010/main" val="99182670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Hand</a:t>
            </a:r>
            <a:r>
              <a:rPr lang="en-US" baseline="0" dirty="0" smtClean="0"/>
              <a:t> off to Angela</a:t>
            </a:r>
            <a:endParaRPr lang="en-US" dirty="0"/>
          </a:p>
        </p:txBody>
      </p:sp>
      <p:sp>
        <p:nvSpPr>
          <p:cNvPr id="4" name="Slide Number Placeholder 3"/>
          <p:cNvSpPr>
            <a:spLocks noGrp="1"/>
          </p:cNvSpPr>
          <p:nvPr>
            <p:ph type="sldNum" sz="quarter" idx="10"/>
          </p:nvPr>
        </p:nvSpPr>
        <p:spPr/>
        <p:txBody>
          <a:bodyPr/>
          <a:lstStyle/>
          <a:p>
            <a:fld id="{AA13B151-B28E-B947-AAAC-2562D749AF9E}" type="slidenum">
              <a:rPr lang="en-US" smtClean="0"/>
              <a:t>26</a:t>
            </a:fld>
            <a:endParaRPr lang="en-US"/>
          </a:p>
        </p:txBody>
      </p:sp>
    </p:spTree>
    <p:extLst>
      <p:ext uri="{BB962C8B-B14F-4D97-AF65-F5344CB8AC3E}">
        <p14:creationId xmlns:p14="http://schemas.microsoft.com/office/powerpoint/2010/main" val="237623302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Angela Begins</a:t>
            </a:r>
            <a:endParaRPr lang="en-US" dirty="0"/>
          </a:p>
        </p:txBody>
      </p:sp>
      <p:sp>
        <p:nvSpPr>
          <p:cNvPr id="4" name="Slide Number Placeholder 3"/>
          <p:cNvSpPr>
            <a:spLocks noGrp="1"/>
          </p:cNvSpPr>
          <p:nvPr>
            <p:ph type="sldNum" sz="quarter" idx="10"/>
          </p:nvPr>
        </p:nvSpPr>
        <p:spPr/>
        <p:txBody>
          <a:bodyPr/>
          <a:lstStyle/>
          <a:p>
            <a:fld id="{AA13B151-B28E-B947-AAAC-2562D749AF9E}" type="slidenum">
              <a:rPr lang="en-US" smtClean="0"/>
              <a:t>27</a:t>
            </a:fld>
            <a:endParaRPr lang="en-US"/>
          </a:p>
        </p:txBody>
      </p:sp>
    </p:spTree>
    <p:extLst>
      <p:ext uri="{BB962C8B-B14F-4D97-AF65-F5344CB8AC3E}">
        <p14:creationId xmlns:p14="http://schemas.microsoft.com/office/powerpoint/2010/main" val="168164552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smtClean="0"/>
              <a:t>Doralyn</a:t>
            </a:r>
            <a:r>
              <a:rPr lang="en-US" dirty="0" smtClean="0"/>
              <a:t> Begins</a:t>
            </a:r>
            <a:endParaRPr lang="en-US" dirty="0"/>
          </a:p>
        </p:txBody>
      </p:sp>
      <p:sp>
        <p:nvSpPr>
          <p:cNvPr id="4" name="Slide Number Placeholder 3"/>
          <p:cNvSpPr>
            <a:spLocks noGrp="1"/>
          </p:cNvSpPr>
          <p:nvPr>
            <p:ph type="sldNum" sz="quarter" idx="10"/>
          </p:nvPr>
        </p:nvSpPr>
        <p:spPr/>
        <p:txBody>
          <a:bodyPr/>
          <a:lstStyle/>
          <a:p>
            <a:fld id="{AA13B151-B28E-B947-AAAC-2562D749AF9E}" type="slidenum">
              <a:rPr lang="en-US" smtClean="0"/>
              <a:t>35</a:t>
            </a:fld>
            <a:endParaRPr lang="en-US"/>
          </a:p>
        </p:txBody>
      </p:sp>
    </p:spTree>
    <p:extLst>
      <p:ext uri="{BB962C8B-B14F-4D97-AF65-F5344CB8AC3E}">
        <p14:creationId xmlns:p14="http://schemas.microsoft.com/office/powerpoint/2010/main" val="56288165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Scott Begins</a:t>
            </a:r>
            <a:endParaRPr lang="en-US" dirty="0"/>
          </a:p>
        </p:txBody>
      </p:sp>
      <p:sp>
        <p:nvSpPr>
          <p:cNvPr id="4" name="Slide Number Placeholder 3"/>
          <p:cNvSpPr>
            <a:spLocks noGrp="1"/>
          </p:cNvSpPr>
          <p:nvPr>
            <p:ph type="sldNum" sz="quarter" idx="10"/>
          </p:nvPr>
        </p:nvSpPr>
        <p:spPr/>
        <p:txBody>
          <a:bodyPr/>
          <a:lstStyle/>
          <a:p>
            <a:fld id="{AA13B151-B28E-B947-AAAC-2562D749AF9E}" type="slidenum">
              <a:rPr lang="en-US" smtClean="0"/>
              <a:t>42</a:t>
            </a:fld>
            <a:endParaRPr lang="en-US"/>
          </a:p>
        </p:txBody>
      </p:sp>
    </p:spTree>
    <p:extLst>
      <p:ext uri="{BB962C8B-B14F-4D97-AF65-F5344CB8AC3E}">
        <p14:creationId xmlns:p14="http://schemas.microsoft.com/office/powerpoint/2010/main" val="322385094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Angela Begins</a:t>
            </a:r>
            <a:endParaRPr lang="en-US" dirty="0"/>
          </a:p>
        </p:txBody>
      </p:sp>
      <p:sp>
        <p:nvSpPr>
          <p:cNvPr id="4" name="Slide Number Placeholder 3"/>
          <p:cNvSpPr>
            <a:spLocks noGrp="1"/>
          </p:cNvSpPr>
          <p:nvPr>
            <p:ph type="sldNum" sz="quarter" idx="10"/>
          </p:nvPr>
        </p:nvSpPr>
        <p:spPr/>
        <p:txBody>
          <a:bodyPr/>
          <a:lstStyle/>
          <a:p>
            <a:fld id="{AA13B151-B28E-B947-AAAC-2562D749AF9E}" type="slidenum">
              <a:rPr lang="en-US" smtClean="0"/>
              <a:t>50</a:t>
            </a:fld>
            <a:endParaRPr lang="en-US"/>
          </a:p>
        </p:txBody>
      </p:sp>
    </p:spTree>
    <p:extLst>
      <p:ext uri="{BB962C8B-B14F-4D97-AF65-F5344CB8AC3E}">
        <p14:creationId xmlns:p14="http://schemas.microsoft.com/office/powerpoint/2010/main" val="361816387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A13B151-B28E-B947-AAAC-2562D749AF9E}" type="slidenum">
              <a:rPr lang="en-US" smtClean="0"/>
              <a:t>58</a:t>
            </a:fld>
            <a:endParaRPr lang="en-US"/>
          </a:p>
        </p:txBody>
      </p:sp>
    </p:spTree>
    <p:extLst>
      <p:ext uri="{BB962C8B-B14F-4D97-AF65-F5344CB8AC3E}">
        <p14:creationId xmlns:p14="http://schemas.microsoft.com/office/powerpoint/2010/main" val="6817439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Mary Anne and </a:t>
            </a:r>
            <a:r>
              <a:rPr lang="en-US" dirty="0" err="1" smtClean="0"/>
              <a:t>Doralyn</a:t>
            </a:r>
            <a:endParaRPr lang="en-US" dirty="0"/>
          </a:p>
        </p:txBody>
      </p:sp>
      <p:sp>
        <p:nvSpPr>
          <p:cNvPr id="4" name="Slide Number Placeholder 3"/>
          <p:cNvSpPr>
            <a:spLocks noGrp="1"/>
          </p:cNvSpPr>
          <p:nvPr>
            <p:ph type="sldNum" sz="quarter" idx="10"/>
          </p:nvPr>
        </p:nvSpPr>
        <p:spPr/>
        <p:txBody>
          <a:bodyPr/>
          <a:lstStyle/>
          <a:p>
            <a:fld id="{AA13B151-B28E-B947-AAAC-2562D749AF9E}" type="slidenum">
              <a:rPr lang="en-US" smtClean="0"/>
              <a:t>63</a:t>
            </a:fld>
            <a:endParaRPr lang="en-US"/>
          </a:p>
        </p:txBody>
      </p:sp>
    </p:spTree>
    <p:extLst>
      <p:ext uri="{BB962C8B-B14F-4D97-AF65-F5344CB8AC3E}">
        <p14:creationId xmlns:p14="http://schemas.microsoft.com/office/powerpoint/2010/main" val="11495554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Scott</a:t>
            </a:r>
            <a:endParaRPr lang="en-US" dirty="0"/>
          </a:p>
        </p:txBody>
      </p:sp>
      <p:sp>
        <p:nvSpPr>
          <p:cNvPr id="4" name="Slide Number Placeholder 3"/>
          <p:cNvSpPr>
            <a:spLocks noGrp="1"/>
          </p:cNvSpPr>
          <p:nvPr>
            <p:ph type="sldNum" sz="quarter" idx="10"/>
          </p:nvPr>
        </p:nvSpPr>
        <p:spPr/>
        <p:txBody>
          <a:bodyPr/>
          <a:lstStyle/>
          <a:p>
            <a:fld id="{AA13B151-B28E-B947-AAAC-2562D749AF9E}" type="slidenum">
              <a:rPr lang="en-US" smtClean="0"/>
              <a:t>67</a:t>
            </a:fld>
            <a:endParaRPr lang="en-US"/>
          </a:p>
        </p:txBody>
      </p:sp>
    </p:spTree>
    <p:extLst>
      <p:ext uri="{BB962C8B-B14F-4D97-AF65-F5344CB8AC3E}">
        <p14:creationId xmlns:p14="http://schemas.microsoft.com/office/powerpoint/2010/main" val="116954372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smtClean="0"/>
              <a:t>Doralyn</a:t>
            </a:r>
            <a:endParaRPr lang="en-US" dirty="0"/>
          </a:p>
        </p:txBody>
      </p:sp>
      <p:sp>
        <p:nvSpPr>
          <p:cNvPr id="4" name="Slide Number Placeholder 3"/>
          <p:cNvSpPr>
            <a:spLocks noGrp="1"/>
          </p:cNvSpPr>
          <p:nvPr>
            <p:ph type="sldNum" sz="quarter" idx="10"/>
          </p:nvPr>
        </p:nvSpPr>
        <p:spPr/>
        <p:txBody>
          <a:bodyPr/>
          <a:lstStyle/>
          <a:p>
            <a:fld id="{AA13B151-B28E-B947-AAAC-2562D749AF9E}" type="slidenum">
              <a:rPr lang="en-US" smtClean="0"/>
              <a:t>73</a:t>
            </a:fld>
            <a:endParaRPr lang="en-US"/>
          </a:p>
        </p:txBody>
      </p:sp>
    </p:spTree>
    <p:extLst>
      <p:ext uri="{BB962C8B-B14F-4D97-AF65-F5344CB8AC3E}">
        <p14:creationId xmlns:p14="http://schemas.microsoft.com/office/powerpoint/2010/main" val="16218389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Scott begins</a:t>
            </a:r>
            <a:endParaRPr lang="en-US" dirty="0"/>
          </a:p>
        </p:txBody>
      </p:sp>
      <p:sp>
        <p:nvSpPr>
          <p:cNvPr id="4" name="Slide Number Placeholder 3"/>
          <p:cNvSpPr>
            <a:spLocks noGrp="1"/>
          </p:cNvSpPr>
          <p:nvPr>
            <p:ph type="sldNum" sz="quarter" idx="10"/>
          </p:nvPr>
        </p:nvSpPr>
        <p:spPr/>
        <p:txBody>
          <a:bodyPr/>
          <a:lstStyle/>
          <a:p>
            <a:fld id="{AA13B151-B28E-B947-AAAC-2562D749AF9E}" type="slidenum">
              <a:rPr lang="en-US" smtClean="0"/>
              <a:t>5</a:t>
            </a:fld>
            <a:endParaRPr lang="en-US"/>
          </a:p>
        </p:txBody>
      </p:sp>
    </p:spTree>
    <p:extLst>
      <p:ext uri="{BB962C8B-B14F-4D97-AF65-F5344CB8AC3E}">
        <p14:creationId xmlns:p14="http://schemas.microsoft.com/office/powerpoint/2010/main" val="201772806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A13B151-B28E-B947-AAAC-2562D749AF9E}" type="slidenum">
              <a:rPr lang="en-US" smtClean="0"/>
              <a:t>13</a:t>
            </a:fld>
            <a:endParaRPr lang="en-US"/>
          </a:p>
        </p:txBody>
      </p:sp>
    </p:spTree>
    <p:extLst>
      <p:ext uri="{BB962C8B-B14F-4D97-AF65-F5344CB8AC3E}">
        <p14:creationId xmlns:p14="http://schemas.microsoft.com/office/powerpoint/2010/main" val="337066849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dirty="0" smtClean="0">
                <a:latin typeface="Avenir Light"/>
                <a:cs typeface="Avenir Light"/>
              </a:rPr>
              <a:t>Through this vast network of connected users, libraries have new opportunities:</a:t>
            </a:r>
          </a:p>
          <a:p>
            <a:endParaRPr lang="en-US" dirty="0"/>
          </a:p>
        </p:txBody>
      </p:sp>
      <p:sp>
        <p:nvSpPr>
          <p:cNvPr id="4" name="Slide Number Placeholder 3"/>
          <p:cNvSpPr>
            <a:spLocks noGrp="1"/>
          </p:cNvSpPr>
          <p:nvPr>
            <p:ph type="sldNum" sz="quarter" idx="10"/>
          </p:nvPr>
        </p:nvSpPr>
        <p:spPr/>
        <p:txBody>
          <a:bodyPr/>
          <a:lstStyle/>
          <a:p>
            <a:fld id="{AA13B151-B28E-B947-AAAC-2562D749AF9E}" type="slidenum">
              <a:rPr lang="en-US" smtClean="0"/>
              <a:t>14</a:t>
            </a:fld>
            <a:endParaRPr lang="en-US"/>
          </a:p>
        </p:txBody>
      </p:sp>
    </p:spTree>
    <p:extLst>
      <p:ext uri="{BB962C8B-B14F-4D97-AF65-F5344CB8AC3E}">
        <p14:creationId xmlns:p14="http://schemas.microsoft.com/office/powerpoint/2010/main" val="43999953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New network</a:t>
            </a:r>
            <a:r>
              <a:rPr lang="en-US" baseline="0" dirty="0" smtClean="0"/>
              <a:t> access</a:t>
            </a:r>
            <a:endParaRPr lang="en-US" dirty="0"/>
          </a:p>
        </p:txBody>
      </p:sp>
      <p:sp>
        <p:nvSpPr>
          <p:cNvPr id="4" name="Slide Number Placeholder 3"/>
          <p:cNvSpPr>
            <a:spLocks noGrp="1"/>
          </p:cNvSpPr>
          <p:nvPr>
            <p:ph type="sldNum" sz="quarter" idx="10"/>
          </p:nvPr>
        </p:nvSpPr>
        <p:spPr/>
        <p:txBody>
          <a:bodyPr/>
          <a:lstStyle/>
          <a:p>
            <a:fld id="{AA13B151-B28E-B947-AAAC-2562D749AF9E}" type="slidenum">
              <a:rPr lang="en-US" smtClean="0"/>
              <a:t>19</a:t>
            </a:fld>
            <a:endParaRPr lang="en-US"/>
          </a:p>
        </p:txBody>
      </p:sp>
    </p:spTree>
    <p:extLst>
      <p:ext uri="{BB962C8B-B14F-4D97-AF65-F5344CB8AC3E}">
        <p14:creationId xmlns:p14="http://schemas.microsoft.com/office/powerpoint/2010/main" val="337066849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A13B151-B28E-B947-AAAC-2562D749AF9E}" type="slidenum">
              <a:rPr lang="en-US" smtClean="0"/>
              <a:t>20</a:t>
            </a:fld>
            <a:endParaRPr lang="en-US"/>
          </a:p>
        </p:txBody>
      </p:sp>
    </p:spTree>
    <p:extLst>
      <p:ext uri="{BB962C8B-B14F-4D97-AF65-F5344CB8AC3E}">
        <p14:creationId xmlns:p14="http://schemas.microsoft.com/office/powerpoint/2010/main" val="337066849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Hand off to Angela</a:t>
            </a:r>
            <a:endParaRPr lang="en-US" dirty="0"/>
          </a:p>
        </p:txBody>
      </p:sp>
      <p:sp>
        <p:nvSpPr>
          <p:cNvPr id="4" name="Slide Number Placeholder 3"/>
          <p:cNvSpPr>
            <a:spLocks noGrp="1"/>
          </p:cNvSpPr>
          <p:nvPr>
            <p:ph type="sldNum" sz="quarter" idx="10"/>
          </p:nvPr>
        </p:nvSpPr>
        <p:spPr/>
        <p:txBody>
          <a:bodyPr/>
          <a:lstStyle/>
          <a:p>
            <a:fld id="{AA13B151-B28E-B947-AAAC-2562D749AF9E}" type="slidenum">
              <a:rPr lang="en-US" smtClean="0"/>
              <a:t>21</a:t>
            </a:fld>
            <a:endParaRPr lang="en-US"/>
          </a:p>
        </p:txBody>
      </p:sp>
    </p:spTree>
    <p:extLst>
      <p:ext uri="{BB962C8B-B14F-4D97-AF65-F5344CB8AC3E}">
        <p14:creationId xmlns:p14="http://schemas.microsoft.com/office/powerpoint/2010/main" val="191458052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Angela’s Slides</a:t>
            </a:r>
            <a:endParaRPr lang="en-US" dirty="0"/>
          </a:p>
        </p:txBody>
      </p:sp>
      <p:sp>
        <p:nvSpPr>
          <p:cNvPr id="4" name="Slide Number Placeholder 3"/>
          <p:cNvSpPr>
            <a:spLocks noGrp="1"/>
          </p:cNvSpPr>
          <p:nvPr>
            <p:ph type="sldNum" sz="quarter" idx="10"/>
          </p:nvPr>
        </p:nvSpPr>
        <p:spPr/>
        <p:txBody>
          <a:bodyPr/>
          <a:lstStyle/>
          <a:p>
            <a:fld id="{AA13B151-B28E-B947-AAAC-2562D749AF9E}" type="slidenum">
              <a:rPr lang="en-US" smtClean="0"/>
              <a:t>22</a:t>
            </a:fld>
            <a:endParaRPr lang="en-US"/>
          </a:p>
        </p:txBody>
      </p:sp>
    </p:spTree>
    <p:extLst>
      <p:ext uri="{BB962C8B-B14F-4D97-AF65-F5344CB8AC3E}">
        <p14:creationId xmlns:p14="http://schemas.microsoft.com/office/powerpoint/2010/main" val="388417398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Angela’s Slides</a:t>
            </a:r>
            <a:endParaRPr lang="en-US" dirty="0"/>
          </a:p>
        </p:txBody>
      </p:sp>
      <p:sp>
        <p:nvSpPr>
          <p:cNvPr id="4" name="Slide Number Placeholder 3"/>
          <p:cNvSpPr>
            <a:spLocks noGrp="1"/>
          </p:cNvSpPr>
          <p:nvPr>
            <p:ph type="sldNum" sz="quarter" idx="10"/>
          </p:nvPr>
        </p:nvSpPr>
        <p:spPr/>
        <p:txBody>
          <a:bodyPr/>
          <a:lstStyle/>
          <a:p>
            <a:fld id="{AA13B151-B28E-B947-AAAC-2562D749AF9E}" type="slidenum">
              <a:rPr lang="en-US" smtClean="0"/>
              <a:t>24</a:t>
            </a:fld>
            <a:endParaRPr lang="en-US"/>
          </a:p>
        </p:txBody>
      </p:sp>
    </p:spTree>
    <p:extLst>
      <p:ext uri="{BB962C8B-B14F-4D97-AF65-F5344CB8AC3E}">
        <p14:creationId xmlns:p14="http://schemas.microsoft.com/office/powerpoint/2010/main" val="388417398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7DD8952-15D9-4662-88AB-6174AD85EB06}" type="datetimeFigureOut">
              <a:rPr lang="en-US" smtClean="0"/>
              <a:t>8/30/2013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767F207-F94D-408D-8657-1E568019F850}" type="slidenum">
              <a:rPr lang="en-US" smtClean="0"/>
              <a:t>‹#›</a:t>
            </a:fld>
            <a:endParaRPr lang="en-US"/>
          </a:p>
        </p:txBody>
      </p:sp>
    </p:spTree>
    <p:extLst>
      <p:ext uri="{BB962C8B-B14F-4D97-AF65-F5344CB8AC3E}">
        <p14:creationId xmlns:p14="http://schemas.microsoft.com/office/powerpoint/2010/main" val="18643924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7DD8952-15D9-4662-88AB-6174AD85EB06}" type="datetimeFigureOut">
              <a:rPr lang="en-US" smtClean="0"/>
              <a:t>8/30/2013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767F207-F94D-408D-8657-1E568019F850}" type="slidenum">
              <a:rPr lang="en-US" smtClean="0"/>
              <a:t>‹#›</a:t>
            </a:fld>
            <a:endParaRPr lang="en-US"/>
          </a:p>
        </p:txBody>
      </p:sp>
    </p:spTree>
    <p:extLst>
      <p:ext uri="{BB962C8B-B14F-4D97-AF65-F5344CB8AC3E}">
        <p14:creationId xmlns:p14="http://schemas.microsoft.com/office/powerpoint/2010/main" val="305674471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7DD8952-15D9-4662-88AB-6174AD85EB06}" type="datetimeFigureOut">
              <a:rPr lang="en-US" smtClean="0"/>
              <a:t>8/30/2013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767F207-F94D-408D-8657-1E568019F850}" type="slidenum">
              <a:rPr lang="en-US" smtClean="0"/>
              <a:t>‹#›</a:t>
            </a:fld>
            <a:endParaRPr lang="en-US"/>
          </a:p>
        </p:txBody>
      </p:sp>
    </p:spTree>
    <p:extLst>
      <p:ext uri="{BB962C8B-B14F-4D97-AF65-F5344CB8AC3E}">
        <p14:creationId xmlns:p14="http://schemas.microsoft.com/office/powerpoint/2010/main" val="378656430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7DD8952-15D9-4662-88AB-6174AD85EB06}" type="datetimeFigureOut">
              <a:rPr lang="en-US" smtClean="0"/>
              <a:t>8/30/2013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767F207-F94D-408D-8657-1E568019F850}" type="slidenum">
              <a:rPr lang="en-US" smtClean="0"/>
              <a:t>‹#›</a:t>
            </a:fld>
            <a:endParaRPr lang="en-US"/>
          </a:p>
        </p:txBody>
      </p:sp>
    </p:spTree>
    <p:extLst>
      <p:ext uri="{BB962C8B-B14F-4D97-AF65-F5344CB8AC3E}">
        <p14:creationId xmlns:p14="http://schemas.microsoft.com/office/powerpoint/2010/main" val="419223408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7DD8952-15D9-4662-88AB-6174AD85EB06}" type="datetimeFigureOut">
              <a:rPr lang="en-US" smtClean="0"/>
              <a:t>8/30/2013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767F207-F94D-408D-8657-1E568019F850}" type="slidenum">
              <a:rPr lang="en-US" smtClean="0"/>
              <a:t>‹#›</a:t>
            </a:fld>
            <a:endParaRPr lang="en-US"/>
          </a:p>
        </p:txBody>
      </p:sp>
    </p:spTree>
    <p:extLst>
      <p:ext uri="{BB962C8B-B14F-4D97-AF65-F5344CB8AC3E}">
        <p14:creationId xmlns:p14="http://schemas.microsoft.com/office/powerpoint/2010/main" val="23619651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7DD8952-15D9-4662-88AB-6174AD85EB06}" type="datetimeFigureOut">
              <a:rPr lang="en-US" smtClean="0"/>
              <a:t>8/30/2013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767F207-F94D-408D-8657-1E568019F850}" type="slidenum">
              <a:rPr lang="en-US" smtClean="0"/>
              <a:t>‹#›</a:t>
            </a:fld>
            <a:endParaRPr lang="en-US"/>
          </a:p>
        </p:txBody>
      </p:sp>
    </p:spTree>
    <p:extLst>
      <p:ext uri="{BB962C8B-B14F-4D97-AF65-F5344CB8AC3E}">
        <p14:creationId xmlns:p14="http://schemas.microsoft.com/office/powerpoint/2010/main" val="38788708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7DD8952-15D9-4662-88AB-6174AD85EB06}" type="datetimeFigureOut">
              <a:rPr lang="en-US" smtClean="0"/>
              <a:t>8/30/2013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767F207-F94D-408D-8657-1E568019F850}" type="slidenum">
              <a:rPr lang="en-US" smtClean="0"/>
              <a:t>‹#›</a:t>
            </a:fld>
            <a:endParaRPr lang="en-US"/>
          </a:p>
        </p:txBody>
      </p:sp>
    </p:spTree>
    <p:extLst>
      <p:ext uri="{BB962C8B-B14F-4D97-AF65-F5344CB8AC3E}">
        <p14:creationId xmlns:p14="http://schemas.microsoft.com/office/powerpoint/2010/main" val="365680208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7DD8952-15D9-4662-88AB-6174AD85EB06}" type="datetimeFigureOut">
              <a:rPr lang="en-US" smtClean="0"/>
              <a:t>8/30/2013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767F207-F94D-408D-8657-1E568019F850}" type="slidenum">
              <a:rPr lang="en-US" smtClean="0"/>
              <a:t>‹#›</a:t>
            </a:fld>
            <a:endParaRPr lang="en-US"/>
          </a:p>
        </p:txBody>
      </p:sp>
    </p:spTree>
    <p:extLst>
      <p:ext uri="{BB962C8B-B14F-4D97-AF65-F5344CB8AC3E}">
        <p14:creationId xmlns:p14="http://schemas.microsoft.com/office/powerpoint/2010/main" val="160363028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7DD8952-15D9-4662-88AB-6174AD85EB06}" type="datetimeFigureOut">
              <a:rPr lang="en-US" smtClean="0"/>
              <a:t>8/30/2013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767F207-F94D-408D-8657-1E568019F850}" type="slidenum">
              <a:rPr lang="en-US" smtClean="0"/>
              <a:t>‹#›</a:t>
            </a:fld>
            <a:endParaRPr lang="en-US"/>
          </a:p>
        </p:txBody>
      </p:sp>
    </p:spTree>
    <p:extLst>
      <p:ext uri="{BB962C8B-B14F-4D97-AF65-F5344CB8AC3E}">
        <p14:creationId xmlns:p14="http://schemas.microsoft.com/office/powerpoint/2010/main" val="33542644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7DD8952-15D9-4662-88AB-6174AD85EB06}" type="datetimeFigureOut">
              <a:rPr lang="en-US" smtClean="0"/>
              <a:t>8/30/2013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767F207-F94D-408D-8657-1E568019F850}" type="slidenum">
              <a:rPr lang="en-US" smtClean="0"/>
              <a:t>‹#›</a:t>
            </a:fld>
            <a:endParaRPr lang="en-US"/>
          </a:p>
        </p:txBody>
      </p:sp>
    </p:spTree>
    <p:extLst>
      <p:ext uri="{BB962C8B-B14F-4D97-AF65-F5344CB8AC3E}">
        <p14:creationId xmlns:p14="http://schemas.microsoft.com/office/powerpoint/2010/main" val="205819235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7DD8952-15D9-4662-88AB-6174AD85EB06}" type="datetimeFigureOut">
              <a:rPr lang="en-US" smtClean="0"/>
              <a:t>8/30/2013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767F207-F94D-408D-8657-1E568019F850}" type="slidenum">
              <a:rPr lang="en-US" smtClean="0"/>
              <a:t>‹#›</a:t>
            </a:fld>
            <a:endParaRPr lang="en-US"/>
          </a:p>
        </p:txBody>
      </p:sp>
    </p:spTree>
    <p:extLst>
      <p:ext uri="{BB962C8B-B14F-4D97-AF65-F5344CB8AC3E}">
        <p14:creationId xmlns:p14="http://schemas.microsoft.com/office/powerpoint/2010/main" val="116212918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1">
            <a:alpha val="76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7DD8952-15D9-4662-88AB-6174AD85EB06}" type="datetimeFigureOut">
              <a:rPr lang="en-US" smtClean="0"/>
              <a:t>8/30/2013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767F207-F94D-408D-8657-1E568019F850}" type="slidenum">
              <a:rPr lang="en-US" smtClean="0"/>
              <a:t>‹#›</a:t>
            </a:fld>
            <a:endParaRPr lang="en-US"/>
          </a:p>
        </p:txBody>
      </p:sp>
    </p:spTree>
    <p:extLst>
      <p:ext uri="{BB962C8B-B14F-4D97-AF65-F5344CB8AC3E}">
        <p14:creationId xmlns:p14="http://schemas.microsoft.com/office/powerpoint/2010/main" val="4240381654"/>
      </p:ext>
    </p:extLst>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51.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74.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75.xml.rels><?xml version="1.0" encoding="UTF-8" standalone="yes"?>
<Relationships xmlns="http://schemas.openxmlformats.org/package/2006/relationships"><Relationship Id="rId2" Type="http://schemas.openxmlformats.org/officeDocument/2006/relationships/image" Target="../media/image15.emf"/><Relationship Id="rId1" Type="http://schemas.openxmlformats.org/officeDocument/2006/relationships/slideLayout" Target="../slideLayouts/slideLayout7.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b="1" dirty="0">
                <a:latin typeface="Avenir Light"/>
                <a:cs typeface="Avenir Light"/>
              </a:rPr>
              <a:t>All Aboard! </a:t>
            </a:r>
            <a:r>
              <a:rPr lang="en-US" dirty="0" smtClean="0">
                <a:effectLst/>
                <a:latin typeface="Avenir Light"/>
                <a:cs typeface="Avenir Light"/>
              </a:rPr>
              <a:t/>
            </a:r>
            <a:br>
              <a:rPr lang="en-US" dirty="0" smtClean="0">
                <a:effectLst/>
                <a:latin typeface="Avenir Light"/>
                <a:cs typeface="Avenir Light"/>
              </a:rPr>
            </a:br>
            <a:r>
              <a:rPr lang="en-US" b="1" dirty="0">
                <a:latin typeface="Avenir Light"/>
                <a:cs typeface="Avenir Light"/>
              </a:rPr>
              <a:t>The Party’s Starting</a:t>
            </a:r>
            <a:endParaRPr lang="en-US" dirty="0">
              <a:latin typeface="Avenir Light"/>
              <a:cs typeface="Avenir Light"/>
            </a:endParaRPr>
          </a:p>
        </p:txBody>
      </p:sp>
      <p:sp>
        <p:nvSpPr>
          <p:cNvPr id="3" name="Subtitle 2"/>
          <p:cNvSpPr>
            <a:spLocks noGrp="1"/>
          </p:cNvSpPr>
          <p:nvPr>
            <p:ph type="subTitle" idx="1"/>
          </p:nvPr>
        </p:nvSpPr>
        <p:spPr>
          <a:xfrm>
            <a:off x="304800" y="3886200"/>
            <a:ext cx="8382000" cy="1752600"/>
          </a:xfrm>
        </p:spPr>
        <p:txBody>
          <a:bodyPr>
            <a:normAutofit/>
          </a:bodyPr>
          <a:lstStyle/>
          <a:p>
            <a:r>
              <a:rPr lang="en-US" dirty="0">
                <a:latin typeface="Avenir Light"/>
                <a:cs typeface="Avenir Light"/>
              </a:rPr>
              <a:t>Setting a Course for Social Media Success</a:t>
            </a:r>
          </a:p>
        </p:txBody>
      </p:sp>
    </p:spTree>
    <p:extLst>
      <p:ext uri="{BB962C8B-B14F-4D97-AF65-F5344CB8AC3E}">
        <p14:creationId xmlns:p14="http://schemas.microsoft.com/office/powerpoint/2010/main" val="52215372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8229600" cy="1143000"/>
          </a:xfrm>
        </p:spPr>
        <p:txBody>
          <a:bodyPr/>
          <a:lstStyle/>
          <a:p>
            <a:r>
              <a:rPr lang="en-US" b="1" dirty="0">
                <a:latin typeface="Avenir Light"/>
                <a:cs typeface="Avenir Light"/>
              </a:rPr>
              <a:t>Top Web Properties</a:t>
            </a:r>
            <a:endParaRPr lang="en-US" dirty="0">
              <a:latin typeface="Avenir Light"/>
              <a:cs typeface="Avenir Light"/>
            </a:endParaRPr>
          </a:p>
        </p:txBody>
      </p:sp>
      <p:sp>
        <p:nvSpPr>
          <p:cNvPr id="4" name="Rectangle 3"/>
          <p:cNvSpPr/>
          <p:nvPr/>
        </p:nvSpPr>
        <p:spPr>
          <a:xfrm>
            <a:off x="1524000" y="6031468"/>
            <a:ext cx="5562600" cy="369332"/>
          </a:xfrm>
          <a:prstGeom prst="rect">
            <a:avLst/>
          </a:prstGeom>
        </p:spPr>
        <p:txBody>
          <a:bodyPr wrap="square">
            <a:spAutoFit/>
          </a:bodyPr>
          <a:lstStyle/>
          <a:p>
            <a:pPr algn="ctr"/>
            <a:r>
              <a:rPr lang="en-US" i="1" dirty="0">
                <a:latin typeface="Avenir Light"/>
                <a:cs typeface="Avenir Light"/>
              </a:rPr>
              <a:t>Source: </a:t>
            </a:r>
            <a:r>
              <a:rPr lang="en-US" i="1" dirty="0" err="1">
                <a:latin typeface="Avenir Light"/>
                <a:cs typeface="Avenir Light"/>
              </a:rPr>
              <a:t>comScore</a:t>
            </a:r>
            <a:r>
              <a:rPr lang="en-US" i="1" dirty="0">
                <a:latin typeface="Avenir Light"/>
                <a:cs typeface="Avenir Light"/>
              </a:rPr>
              <a:t> Media </a:t>
            </a:r>
            <a:r>
              <a:rPr lang="en-US" i="1" dirty="0" err="1">
                <a:latin typeface="Avenir Light"/>
                <a:cs typeface="Avenir Light"/>
              </a:rPr>
              <a:t>Metrix</a:t>
            </a:r>
            <a:r>
              <a:rPr lang="en-US" i="1" dirty="0">
                <a:latin typeface="Avenir Light"/>
                <a:cs typeface="Avenir Light"/>
              </a:rPr>
              <a:t>, U.S., Dec-2012</a:t>
            </a:r>
            <a:endParaRPr lang="en-US" dirty="0">
              <a:latin typeface="Avenir Light"/>
              <a:cs typeface="Avenir Light"/>
            </a:endParaRPr>
          </a:p>
        </p:txBody>
      </p:sp>
      <p:pic>
        <p:nvPicPr>
          <p:cNvPr id="3" name="Picture 2" descr="Screen Shot 2013-08-19 at 6.42.07 PM.pn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09600" y="1524000"/>
            <a:ext cx="8077200" cy="4218519"/>
          </a:xfrm>
          <a:prstGeom prst="rect">
            <a:avLst/>
          </a:prstGeom>
        </p:spPr>
      </p:pic>
    </p:spTree>
    <p:extLst>
      <p:ext uri="{BB962C8B-B14F-4D97-AF65-F5344CB8AC3E}">
        <p14:creationId xmlns:p14="http://schemas.microsoft.com/office/powerpoint/2010/main" val="159283914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76200"/>
            <a:ext cx="8229600" cy="1143000"/>
          </a:xfrm>
        </p:spPr>
        <p:txBody>
          <a:bodyPr>
            <a:noAutofit/>
          </a:bodyPr>
          <a:lstStyle/>
          <a:p>
            <a:r>
              <a:rPr lang="en-US" sz="2800" b="1" dirty="0">
                <a:latin typeface="Avenir Light"/>
                <a:cs typeface="Avenir Light"/>
              </a:rPr>
              <a:t>Share of time spent on social networking sites</a:t>
            </a:r>
            <a:endParaRPr lang="en-US" sz="2800" dirty="0">
              <a:latin typeface="Avenir Light"/>
              <a:cs typeface="Avenir Light"/>
            </a:endParaRPr>
          </a:p>
        </p:txBody>
      </p:sp>
      <p:pic>
        <p:nvPicPr>
          <p:cNvPr id="2" name="Picture 1" descr="Screen Shot 2013-08-19 at 6.42.16 P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28600" y="914400"/>
            <a:ext cx="8782451" cy="5791200"/>
          </a:xfrm>
          <a:prstGeom prst="rect">
            <a:avLst/>
          </a:prstGeom>
        </p:spPr>
      </p:pic>
      <p:sp>
        <p:nvSpPr>
          <p:cNvPr id="3" name="TextBox 2"/>
          <p:cNvSpPr txBox="1"/>
          <p:nvPr/>
        </p:nvSpPr>
        <p:spPr>
          <a:xfrm>
            <a:off x="4876800" y="6324600"/>
            <a:ext cx="4267200" cy="307777"/>
          </a:xfrm>
          <a:prstGeom prst="rect">
            <a:avLst/>
          </a:prstGeom>
          <a:noFill/>
        </p:spPr>
        <p:txBody>
          <a:bodyPr wrap="square" rtlCol="0">
            <a:spAutoFit/>
          </a:bodyPr>
          <a:lstStyle/>
          <a:p>
            <a:pPr algn="ctr"/>
            <a:r>
              <a:rPr lang="en-US" sz="1400" i="1" dirty="0">
                <a:solidFill>
                  <a:schemeClr val="bg1"/>
                </a:solidFill>
                <a:latin typeface="Avenir Light"/>
                <a:cs typeface="Avenir Light"/>
              </a:rPr>
              <a:t>Source: </a:t>
            </a:r>
            <a:r>
              <a:rPr lang="en-US" sz="1400" i="1" dirty="0" err="1">
                <a:solidFill>
                  <a:schemeClr val="bg1"/>
                </a:solidFill>
                <a:latin typeface="Avenir Light"/>
                <a:cs typeface="Avenir Light"/>
              </a:rPr>
              <a:t>comScore</a:t>
            </a:r>
            <a:r>
              <a:rPr lang="en-US" sz="1400" i="1" dirty="0">
                <a:solidFill>
                  <a:schemeClr val="bg1"/>
                </a:solidFill>
                <a:latin typeface="Avenir Light"/>
                <a:cs typeface="Avenir Light"/>
              </a:rPr>
              <a:t> Media </a:t>
            </a:r>
            <a:r>
              <a:rPr lang="en-US" sz="1400" i="1" dirty="0" err="1">
                <a:solidFill>
                  <a:schemeClr val="bg1"/>
                </a:solidFill>
                <a:latin typeface="Avenir Light"/>
                <a:cs typeface="Avenir Light"/>
              </a:rPr>
              <a:t>Metrix</a:t>
            </a:r>
            <a:r>
              <a:rPr lang="en-US" sz="1400" i="1" dirty="0">
                <a:solidFill>
                  <a:schemeClr val="bg1"/>
                </a:solidFill>
                <a:latin typeface="Avenir Light"/>
                <a:cs typeface="Avenir Light"/>
              </a:rPr>
              <a:t>, U.S., Dec-2012</a:t>
            </a:r>
            <a:endParaRPr lang="en-US" sz="1400" dirty="0">
              <a:solidFill>
                <a:schemeClr val="bg1"/>
              </a:solidFill>
              <a:latin typeface="Avenir Light"/>
              <a:cs typeface="Avenir Light"/>
            </a:endParaRPr>
          </a:p>
        </p:txBody>
      </p:sp>
    </p:spTree>
    <p:extLst>
      <p:ext uri="{BB962C8B-B14F-4D97-AF65-F5344CB8AC3E}">
        <p14:creationId xmlns:p14="http://schemas.microsoft.com/office/powerpoint/2010/main" val="73081463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990600"/>
            <a:ext cx="8229600" cy="487362"/>
          </a:xfrm>
        </p:spPr>
        <p:txBody>
          <a:bodyPr>
            <a:normAutofit fontScale="90000"/>
          </a:bodyPr>
          <a:lstStyle/>
          <a:p>
            <a:r>
              <a:rPr lang="en-US" b="1" dirty="0">
                <a:latin typeface="Avenir Light"/>
                <a:cs typeface="Avenir Light"/>
              </a:rPr>
              <a:t>Total Unique Visitors Trend</a:t>
            </a:r>
            <a:r>
              <a:rPr lang="en-US" dirty="0" smtClean="0">
                <a:effectLst/>
              </a:rPr>
              <a:t/>
            </a:r>
            <a:br>
              <a:rPr lang="en-US" dirty="0" smtClean="0">
                <a:effectLst/>
              </a:rPr>
            </a:br>
            <a:r>
              <a:rPr lang="en-US" dirty="0" smtClean="0"/>
              <a:t/>
            </a:r>
            <a:br>
              <a:rPr lang="en-US" dirty="0" smtClean="0"/>
            </a:br>
            <a:endParaRPr lang="en-US" dirty="0"/>
          </a:p>
        </p:txBody>
      </p:sp>
      <p:sp>
        <p:nvSpPr>
          <p:cNvPr id="4" name="Rectangle 3"/>
          <p:cNvSpPr/>
          <p:nvPr/>
        </p:nvSpPr>
        <p:spPr>
          <a:xfrm>
            <a:off x="1066800" y="6248400"/>
            <a:ext cx="6781800" cy="307777"/>
          </a:xfrm>
          <a:prstGeom prst="rect">
            <a:avLst/>
          </a:prstGeom>
        </p:spPr>
        <p:txBody>
          <a:bodyPr wrap="square">
            <a:spAutoFit/>
          </a:bodyPr>
          <a:lstStyle/>
          <a:p>
            <a:pPr algn="ctr"/>
            <a:r>
              <a:rPr lang="en-US" sz="1400" i="1" dirty="0">
                <a:latin typeface="Avenir Light"/>
                <a:cs typeface="Avenir Light"/>
              </a:rPr>
              <a:t>Source: </a:t>
            </a:r>
            <a:r>
              <a:rPr lang="en-US" sz="1400" i="1" dirty="0" err="1">
                <a:latin typeface="Avenir Light"/>
                <a:cs typeface="Avenir Light"/>
              </a:rPr>
              <a:t>comScore</a:t>
            </a:r>
            <a:r>
              <a:rPr lang="en-US" sz="1400" i="1" dirty="0">
                <a:latin typeface="Avenir Light"/>
                <a:cs typeface="Avenir Light"/>
              </a:rPr>
              <a:t> Media </a:t>
            </a:r>
            <a:r>
              <a:rPr lang="en-US" sz="1400" i="1" dirty="0" err="1">
                <a:latin typeface="Avenir Light"/>
                <a:cs typeface="Avenir Light"/>
              </a:rPr>
              <a:t>Metrix</a:t>
            </a:r>
            <a:r>
              <a:rPr lang="en-US" sz="1400" i="1" dirty="0">
                <a:latin typeface="Avenir Light"/>
                <a:cs typeface="Avenir Light"/>
              </a:rPr>
              <a:t>, U.S., Dec-2011 to Dec-2012</a:t>
            </a:r>
            <a:endParaRPr lang="en-US" sz="1400" dirty="0">
              <a:effectLst/>
              <a:latin typeface="Avenir Light"/>
              <a:cs typeface="Avenir Light"/>
            </a:endParaRPr>
          </a:p>
        </p:txBody>
      </p:sp>
      <p:pic>
        <p:nvPicPr>
          <p:cNvPr id="3" name="Picture 2" descr="Screen Shot 2013-08-19 at 6.42.23 PM.pn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28600" y="1143000"/>
            <a:ext cx="8686800" cy="4895458"/>
          </a:xfrm>
          <a:prstGeom prst="rect">
            <a:avLst/>
          </a:prstGeom>
        </p:spPr>
      </p:pic>
    </p:spTree>
    <p:extLst>
      <p:ext uri="{BB962C8B-B14F-4D97-AF65-F5344CB8AC3E}">
        <p14:creationId xmlns:p14="http://schemas.microsoft.com/office/powerpoint/2010/main" val="375453333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514600"/>
            <a:ext cx="8229600" cy="1143000"/>
          </a:xfrm>
        </p:spPr>
        <p:txBody>
          <a:bodyPr>
            <a:normAutofit fontScale="90000"/>
          </a:bodyPr>
          <a:lstStyle/>
          <a:p>
            <a:r>
              <a:rPr lang="en-US" b="1" dirty="0">
                <a:latin typeface="Avenir Light"/>
                <a:cs typeface="Avenir Light"/>
              </a:rPr>
              <a:t>What does this all add up to?  </a:t>
            </a:r>
            <a:r>
              <a:rPr lang="en-US" b="1" dirty="0"/>
              <a:t>  </a:t>
            </a:r>
            <a:endParaRPr lang="en-US" dirty="0"/>
          </a:p>
        </p:txBody>
      </p:sp>
    </p:spTree>
    <p:extLst>
      <p:ext uri="{BB962C8B-B14F-4D97-AF65-F5344CB8AC3E}">
        <p14:creationId xmlns:p14="http://schemas.microsoft.com/office/powerpoint/2010/main" val="3324568945"/>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xmlns:p14="http://schemas.microsoft.com/office/powerpoint/2010/main" spd="slow">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685800"/>
            <a:ext cx="8229600" cy="1143000"/>
          </a:xfrm>
        </p:spPr>
        <p:txBody>
          <a:bodyPr/>
          <a:lstStyle/>
          <a:p>
            <a:r>
              <a:rPr lang="en-US" dirty="0" smtClean="0">
                <a:latin typeface="Avenir Light"/>
                <a:cs typeface="Avenir Light"/>
              </a:rPr>
              <a:t>New Opportunities</a:t>
            </a:r>
            <a:endParaRPr lang="en-US" dirty="0">
              <a:latin typeface="Avenir Light"/>
              <a:cs typeface="Avenir Light"/>
            </a:endParaRPr>
          </a:p>
        </p:txBody>
      </p:sp>
      <p:sp>
        <p:nvSpPr>
          <p:cNvPr id="4" name="TextBox 3"/>
          <p:cNvSpPr txBox="1"/>
          <p:nvPr/>
        </p:nvSpPr>
        <p:spPr>
          <a:xfrm>
            <a:off x="457200" y="2286000"/>
            <a:ext cx="8534400" cy="2267287"/>
          </a:xfrm>
          <a:prstGeom prst="rect">
            <a:avLst/>
          </a:prstGeom>
          <a:noFill/>
        </p:spPr>
        <p:txBody>
          <a:bodyPr wrap="square" rtlCol="0">
            <a:spAutoFit/>
          </a:bodyPr>
          <a:lstStyle/>
          <a:p>
            <a:pPr fontAlgn="base">
              <a:lnSpc>
                <a:spcPct val="150000"/>
              </a:lnSpc>
            </a:pPr>
            <a:r>
              <a:rPr lang="en-US" sz="3200" dirty="0" smtClean="0">
                <a:latin typeface="Avenir Light"/>
                <a:cs typeface="Avenir Light"/>
              </a:rPr>
              <a:t>To </a:t>
            </a:r>
            <a:r>
              <a:rPr lang="en-US" sz="3200" dirty="0">
                <a:latin typeface="Avenir Light"/>
                <a:cs typeface="Avenir Light"/>
              </a:rPr>
              <a:t>connect through social </a:t>
            </a:r>
            <a:r>
              <a:rPr lang="en-US" sz="3200" dirty="0" smtClean="0">
                <a:latin typeface="Avenir Light"/>
                <a:cs typeface="Avenir Light"/>
              </a:rPr>
              <a:t>media</a:t>
            </a:r>
          </a:p>
          <a:p>
            <a:pPr fontAlgn="base">
              <a:lnSpc>
                <a:spcPct val="150000"/>
              </a:lnSpc>
            </a:pPr>
            <a:endParaRPr lang="en-US" sz="3200" dirty="0">
              <a:latin typeface="Avenir Light"/>
              <a:cs typeface="Avenir Light"/>
            </a:endParaRPr>
          </a:p>
          <a:p>
            <a:pPr fontAlgn="base">
              <a:lnSpc>
                <a:spcPct val="150000"/>
              </a:lnSpc>
            </a:pPr>
            <a:r>
              <a:rPr lang="en-US" sz="3200" dirty="0" smtClean="0">
                <a:latin typeface="Avenir Light"/>
                <a:cs typeface="Avenir Light"/>
              </a:rPr>
              <a:t>To </a:t>
            </a:r>
            <a:r>
              <a:rPr lang="en-US" sz="3200" dirty="0">
                <a:latin typeface="Avenir Light"/>
                <a:cs typeface="Avenir Light"/>
              </a:rPr>
              <a:t>build an </a:t>
            </a:r>
            <a:r>
              <a:rPr lang="en-US" sz="3200" dirty="0" smtClean="0">
                <a:latin typeface="Avenir Light"/>
                <a:cs typeface="Avenir Light"/>
              </a:rPr>
              <a:t>(online) </a:t>
            </a:r>
            <a:r>
              <a:rPr lang="en-US" sz="3200" dirty="0">
                <a:latin typeface="Avenir Light"/>
                <a:cs typeface="Avenir Light"/>
              </a:rPr>
              <a:t>community of library </a:t>
            </a:r>
            <a:r>
              <a:rPr lang="en-US" sz="3200" dirty="0" smtClean="0">
                <a:latin typeface="Avenir Light"/>
                <a:cs typeface="Avenir Light"/>
              </a:rPr>
              <a:t>users</a:t>
            </a:r>
            <a:endParaRPr lang="en-US" sz="3200" dirty="0">
              <a:latin typeface="Avenir Light"/>
              <a:cs typeface="Avenir Light"/>
            </a:endParaRPr>
          </a:p>
        </p:txBody>
      </p:sp>
    </p:spTree>
    <p:extLst>
      <p:ext uri="{BB962C8B-B14F-4D97-AF65-F5344CB8AC3E}">
        <p14:creationId xmlns:p14="http://schemas.microsoft.com/office/powerpoint/2010/main" val="29680514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500"/>
                                        <p:tgtEl>
                                          <p:spTgt spid="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4">
                                            <p:txEl>
                                              <p:pRg st="2" end="2"/>
                                            </p:txEl>
                                          </p:spTgt>
                                        </p:tgtEl>
                                        <p:attrNameLst>
                                          <p:attrName>style.visibility</p:attrName>
                                        </p:attrNameLst>
                                      </p:cBhvr>
                                      <p:to>
                                        <p:strVal val="visible"/>
                                      </p:to>
                                    </p:set>
                                    <p:animEffect transition="in" filter="fade">
                                      <p:cBhvr>
                                        <p:cTn id="12" dur="500"/>
                                        <p:tgtEl>
                                          <p:spTgt spid="4">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Screen Shot 2013-08-19 at 6.48.13 PM.pn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57200" y="1600200"/>
            <a:ext cx="8275018" cy="3800965"/>
          </a:xfrm>
          <a:prstGeom prst="rect">
            <a:avLst/>
          </a:prstGeom>
        </p:spPr>
      </p:pic>
    </p:spTree>
    <p:extLst>
      <p:ext uri="{BB962C8B-B14F-4D97-AF65-F5344CB8AC3E}">
        <p14:creationId xmlns:p14="http://schemas.microsoft.com/office/powerpoint/2010/main" val="320416265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ctrTitle"/>
          </p:nvPr>
        </p:nvSpPr>
        <p:spPr>
          <a:xfrm>
            <a:off x="381000" y="2133600"/>
            <a:ext cx="8382000" cy="2133600"/>
          </a:xfrm>
        </p:spPr>
        <p:txBody>
          <a:bodyPr>
            <a:noAutofit/>
          </a:bodyPr>
          <a:lstStyle/>
          <a:p>
            <a:r>
              <a:rPr lang="en-US" sz="3600" b="1" dirty="0" smtClean="0">
                <a:latin typeface="Avenir Light"/>
                <a:cs typeface="Avenir Light"/>
              </a:rPr>
              <a:t>Digital media has real consequence</a:t>
            </a:r>
            <a:endParaRPr lang="en-US" sz="3600" b="1" dirty="0">
              <a:latin typeface="Avenir Light"/>
              <a:cs typeface="Avenir Light"/>
            </a:endParaRPr>
          </a:p>
        </p:txBody>
      </p:sp>
    </p:spTree>
    <p:extLst>
      <p:ext uri="{BB962C8B-B14F-4D97-AF65-F5344CB8AC3E}">
        <p14:creationId xmlns:p14="http://schemas.microsoft.com/office/powerpoint/2010/main" val="369351693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ctrTitle"/>
          </p:nvPr>
        </p:nvSpPr>
        <p:spPr>
          <a:xfrm>
            <a:off x="381000" y="2133600"/>
            <a:ext cx="8382000" cy="2133600"/>
          </a:xfrm>
        </p:spPr>
        <p:txBody>
          <a:bodyPr>
            <a:noAutofit/>
          </a:bodyPr>
          <a:lstStyle/>
          <a:p>
            <a:r>
              <a:rPr lang="en-US" sz="3600" b="1" dirty="0" smtClean="0">
                <a:latin typeface="Avenir Light"/>
                <a:cs typeface="Avenir Light"/>
              </a:rPr>
              <a:t>The online world is the real world</a:t>
            </a:r>
            <a:endParaRPr lang="en-US" sz="3600" b="1" dirty="0">
              <a:latin typeface="Avenir Light"/>
              <a:cs typeface="Avenir Light"/>
            </a:endParaRPr>
          </a:p>
        </p:txBody>
      </p:sp>
    </p:spTree>
    <p:extLst>
      <p:ext uri="{BB962C8B-B14F-4D97-AF65-F5344CB8AC3E}">
        <p14:creationId xmlns:p14="http://schemas.microsoft.com/office/powerpoint/2010/main" val="140216298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idx="1"/>
          </p:nvPr>
        </p:nvSpPr>
        <p:spPr>
          <a:xfrm>
            <a:off x="685800" y="1905000"/>
            <a:ext cx="8305800" cy="4525963"/>
          </a:xfrm>
        </p:spPr>
        <p:txBody>
          <a:bodyPr/>
          <a:lstStyle/>
          <a:p>
            <a:pPr marL="0" indent="0">
              <a:lnSpc>
                <a:spcPct val="150000"/>
              </a:lnSpc>
              <a:buNone/>
            </a:pPr>
            <a:r>
              <a:rPr lang="en-US" dirty="0" smtClean="0">
                <a:latin typeface="Avenir Light"/>
                <a:cs typeface="Avenir Light"/>
              </a:rPr>
              <a:t>Libraries and librarians are online</a:t>
            </a:r>
          </a:p>
          <a:p>
            <a:pPr marL="0" indent="0">
              <a:lnSpc>
                <a:spcPct val="150000"/>
              </a:lnSpc>
              <a:buNone/>
            </a:pPr>
            <a:r>
              <a:rPr lang="en-US" dirty="0" smtClean="0">
                <a:latin typeface="Avenir Light"/>
                <a:cs typeface="Avenir Light"/>
              </a:rPr>
              <a:t>Users are online</a:t>
            </a:r>
          </a:p>
          <a:p>
            <a:pPr marL="0" indent="0">
              <a:buNone/>
            </a:pPr>
            <a:r>
              <a:rPr lang="en-US" dirty="0" smtClean="0">
                <a:latin typeface="Avenir Light"/>
                <a:cs typeface="Avenir Light"/>
              </a:rPr>
              <a:t>Libraries can connect directly to users online through social media</a:t>
            </a:r>
          </a:p>
        </p:txBody>
      </p:sp>
      <p:sp>
        <p:nvSpPr>
          <p:cNvPr id="3" name="Title 2"/>
          <p:cNvSpPr>
            <a:spLocks noGrp="1"/>
          </p:cNvSpPr>
          <p:nvPr>
            <p:ph type="title"/>
          </p:nvPr>
        </p:nvSpPr>
        <p:spPr/>
        <p:txBody>
          <a:bodyPr/>
          <a:lstStyle/>
          <a:p>
            <a:r>
              <a:rPr lang="en-US" b="1" dirty="0" smtClean="0">
                <a:latin typeface="Avenir Light"/>
                <a:cs typeface="Avenir Light"/>
              </a:rPr>
              <a:t>The (Online) World of 2013</a:t>
            </a:r>
            <a:endParaRPr lang="en-US" b="1" dirty="0">
              <a:latin typeface="Avenir Light"/>
              <a:cs typeface="Avenir Light"/>
            </a:endParaRPr>
          </a:p>
        </p:txBody>
      </p:sp>
    </p:spTree>
    <p:extLst>
      <p:ext uri="{BB962C8B-B14F-4D97-AF65-F5344CB8AC3E}">
        <p14:creationId xmlns:p14="http://schemas.microsoft.com/office/powerpoint/2010/main" val="32296385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500"/>
                                        <p:tgtEl>
                                          <p:spTgt spid="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4">
                                            <p:txEl>
                                              <p:pRg st="1" end="1"/>
                                            </p:txEl>
                                          </p:spTgt>
                                        </p:tgtEl>
                                        <p:attrNameLst>
                                          <p:attrName>style.visibility</p:attrName>
                                        </p:attrNameLst>
                                      </p:cBhvr>
                                      <p:to>
                                        <p:strVal val="visible"/>
                                      </p:to>
                                    </p:set>
                                    <p:animEffect transition="in" filter="fade">
                                      <p:cBhvr>
                                        <p:cTn id="12" dur="500"/>
                                        <p:tgtEl>
                                          <p:spTgt spid="4">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4">
                                            <p:txEl>
                                              <p:pRg st="2" end="2"/>
                                            </p:txEl>
                                          </p:spTgt>
                                        </p:tgtEl>
                                        <p:attrNameLst>
                                          <p:attrName>style.visibility</p:attrName>
                                        </p:attrNameLst>
                                      </p:cBhvr>
                                      <p:to>
                                        <p:strVal val="visible"/>
                                      </p:to>
                                    </p:set>
                                    <p:animEffect transition="in" filter="fade">
                                      <p:cBhvr>
                                        <p:cTn id="17" dur="500"/>
                                        <p:tgtEl>
                                          <p:spTgt spid="4">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514600"/>
            <a:ext cx="8229600" cy="1143000"/>
          </a:xfrm>
        </p:spPr>
        <p:txBody>
          <a:bodyPr>
            <a:normAutofit fontScale="90000"/>
          </a:bodyPr>
          <a:lstStyle/>
          <a:p>
            <a:r>
              <a:rPr lang="en-US" b="1" dirty="0" smtClean="0">
                <a:latin typeface="Avenir Light"/>
                <a:cs typeface="Avenir Light"/>
              </a:rPr>
              <a:t>Social media offers </a:t>
            </a:r>
            <a:br>
              <a:rPr lang="en-US" b="1" dirty="0" smtClean="0">
                <a:latin typeface="Avenir Light"/>
                <a:cs typeface="Avenir Light"/>
              </a:rPr>
            </a:br>
            <a:r>
              <a:rPr lang="en-US" b="1" dirty="0" smtClean="0">
                <a:latin typeface="Avenir Light"/>
                <a:cs typeface="Avenir Light"/>
              </a:rPr>
              <a:t>new ways to connect</a:t>
            </a:r>
            <a:endParaRPr lang="en-US" dirty="0"/>
          </a:p>
        </p:txBody>
      </p:sp>
    </p:spTree>
    <p:extLst>
      <p:ext uri="{BB962C8B-B14F-4D97-AF65-F5344CB8AC3E}">
        <p14:creationId xmlns:p14="http://schemas.microsoft.com/office/powerpoint/2010/main" val="660834527"/>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subTitle" idx="1"/>
          </p:nvPr>
        </p:nvSpPr>
        <p:spPr>
          <a:xfrm>
            <a:off x="1295400" y="762000"/>
            <a:ext cx="6400800" cy="5638800"/>
          </a:xfrm>
        </p:spPr>
        <p:txBody>
          <a:bodyPr>
            <a:noAutofit/>
          </a:bodyPr>
          <a:lstStyle/>
          <a:p>
            <a:r>
              <a:rPr lang="en-US" sz="2800" b="1" dirty="0" smtClean="0">
                <a:latin typeface="Avenir Light"/>
                <a:cs typeface="Avenir Light"/>
              </a:rPr>
              <a:t>Mary </a:t>
            </a:r>
            <a:r>
              <a:rPr lang="en-US" sz="2800" b="1" dirty="0">
                <a:latin typeface="Avenir Light"/>
                <a:cs typeface="Avenir Light"/>
              </a:rPr>
              <a:t>Anne </a:t>
            </a:r>
            <a:r>
              <a:rPr lang="en-US" sz="2800" b="1" dirty="0" smtClean="0">
                <a:latin typeface="Avenir Light"/>
                <a:cs typeface="Avenir Light"/>
              </a:rPr>
              <a:t>Hansen</a:t>
            </a:r>
          </a:p>
          <a:p>
            <a:r>
              <a:rPr lang="en-US" sz="2000" dirty="0" smtClean="0">
                <a:latin typeface="Avenir Light"/>
                <a:cs typeface="Avenir Light"/>
              </a:rPr>
              <a:t>@</a:t>
            </a:r>
            <a:r>
              <a:rPr lang="en-US" sz="2000" dirty="0" err="1">
                <a:latin typeface="Avenir Light"/>
                <a:cs typeface="Avenir Light"/>
              </a:rPr>
              <a:t>montanamah</a:t>
            </a:r>
            <a:endParaRPr lang="en-US" sz="2000" dirty="0">
              <a:latin typeface="Avenir Light"/>
              <a:cs typeface="Avenir Light"/>
            </a:endParaRPr>
          </a:p>
          <a:p>
            <a:endParaRPr lang="en-US" sz="2800" b="1" dirty="0" smtClean="0">
              <a:effectLst/>
              <a:latin typeface="Avenir Light"/>
              <a:cs typeface="Avenir Light"/>
            </a:endParaRPr>
          </a:p>
          <a:p>
            <a:r>
              <a:rPr lang="en-US" sz="2800" b="1" dirty="0" err="1">
                <a:latin typeface="Avenir Light"/>
                <a:cs typeface="Avenir Light"/>
              </a:rPr>
              <a:t>Doralyn</a:t>
            </a:r>
            <a:r>
              <a:rPr lang="en-US" sz="2800" b="1" dirty="0">
                <a:latin typeface="Avenir Light"/>
                <a:cs typeface="Avenir Light"/>
              </a:rPr>
              <a:t> </a:t>
            </a:r>
            <a:r>
              <a:rPr lang="en-US" sz="2800" b="1" dirty="0" err="1" smtClean="0">
                <a:latin typeface="Avenir Light"/>
                <a:cs typeface="Avenir Light"/>
              </a:rPr>
              <a:t>Rossmann</a:t>
            </a:r>
            <a:endParaRPr lang="en-US" sz="2800" b="1" dirty="0" smtClean="0">
              <a:latin typeface="Avenir Light"/>
              <a:cs typeface="Avenir Light"/>
            </a:endParaRPr>
          </a:p>
          <a:p>
            <a:r>
              <a:rPr lang="en-US" sz="2000" dirty="0" smtClean="0">
                <a:latin typeface="Avenir Light"/>
                <a:cs typeface="Avenir Light"/>
              </a:rPr>
              <a:t>@</a:t>
            </a:r>
            <a:r>
              <a:rPr lang="en-US" sz="2000" dirty="0" err="1">
                <a:latin typeface="Avenir Light"/>
                <a:cs typeface="Avenir Light"/>
              </a:rPr>
              <a:t>doralyn</a:t>
            </a:r>
            <a:endParaRPr lang="en-US" sz="2000" dirty="0">
              <a:latin typeface="Avenir Light"/>
              <a:cs typeface="Avenir Light"/>
            </a:endParaRPr>
          </a:p>
          <a:p>
            <a:endParaRPr lang="en-US" sz="2800" b="1" dirty="0" smtClean="0">
              <a:effectLst/>
              <a:latin typeface="Avenir Light"/>
              <a:cs typeface="Avenir Light"/>
            </a:endParaRPr>
          </a:p>
          <a:p>
            <a:r>
              <a:rPr lang="en-US" sz="2800" b="1" dirty="0">
                <a:latin typeface="Avenir Light"/>
                <a:cs typeface="Avenir Light"/>
              </a:rPr>
              <a:t>Angela </a:t>
            </a:r>
            <a:r>
              <a:rPr lang="en-US" sz="2800" b="1" dirty="0" smtClean="0">
                <a:latin typeface="Avenir Light"/>
                <a:cs typeface="Avenir Light"/>
              </a:rPr>
              <a:t>Tate</a:t>
            </a:r>
          </a:p>
          <a:p>
            <a:r>
              <a:rPr lang="en-US" sz="2000" dirty="0">
                <a:latin typeface="Avenir Light"/>
                <a:cs typeface="Avenir Light"/>
              </a:rPr>
              <a:t>@</a:t>
            </a:r>
            <a:r>
              <a:rPr lang="en-US" sz="2000" dirty="0" err="1">
                <a:latin typeface="Avenir Light"/>
                <a:cs typeface="Avenir Light"/>
              </a:rPr>
              <a:t>angelamtate</a:t>
            </a:r>
            <a:endParaRPr lang="en-US" sz="2000" dirty="0">
              <a:latin typeface="Avenir Light"/>
              <a:cs typeface="Avenir Light"/>
            </a:endParaRPr>
          </a:p>
          <a:p>
            <a:endParaRPr lang="en-US" sz="2800" b="1" dirty="0" smtClean="0">
              <a:effectLst/>
              <a:latin typeface="Avenir Light"/>
              <a:cs typeface="Avenir Light"/>
            </a:endParaRPr>
          </a:p>
          <a:p>
            <a:r>
              <a:rPr lang="en-US" sz="2800" b="1" dirty="0">
                <a:latin typeface="Avenir Light"/>
                <a:cs typeface="Avenir Light"/>
              </a:rPr>
              <a:t>Scott </a:t>
            </a:r>
            <a:r>
              <a:rPr lang="en-US" sz="2800" b="1" dirty="0" smtClean="0">
                <a:latin typeface="Avenir Light"/>
                <a:cs typeface="Avenir Light"/>
              </a:rPr>
              <a:t>Young</a:t>
            </a:r>
          </a:p>
          <a:p>
            <a:r>
              <a:rPr lang="en-US" sz="1800" dirty="0">
                <a:latin typeface="Avenir Light"/>
                <a:cs typeface="Avenir Light"/>
              </a:rPr>
              <a:t>@</a:t>
            </a:r>
            <a:r>
              <a:rPr lang="en-US" sz="1800" dirty="0" err="1">
                <a:latin typeface="Avenir Light"/>
                <a:cs typeface="Avenir Light"/>
              </a:rPr>
              <a:t>hello_scott</a:t>
            </a:r>
            <a:r>
              <a:rPr lang="en-US" sz="1800" dirty="0">
                <a:latin typeface="Avenir Light"/>
                <a:cs typeface="Avenir Light"/>
              </a:rPr>
              <a:t>_</a:t>
            </a:r>
          </a:p>
          <a:p>
            <a:endParaRPr lang="en-US" sz="2800" b="1" dirty="0">
              <a:latin typeface="Avenir Light"/>
              <a:cs typeface="Avenir Light"/>
            </a:endParaRPr>
          </a:p>
        </p:txBody>
      </p:sp>
    </p:spTree>
    <p:extLst>
      <p:ext uri="{BB962C8B-B14F-4D97-AF65-F5344CB8AC3E}">
        <p14:creationId xmlns:p14="http://schemas.microsoft.com/office/powerpoint/2010/main" val="154535406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514600"/>
            <a:ext cx="8229600" cy="1143000"/>
          </a:xfrm>
        </p:spPr>
        <p:txBody>
          <a:bodyPr>
            <a:normAutofit/>
          </a:bodyPr>
          <a:lstStyle/>
          <a:p>
            <a:r>
              <a:rPr lang="en-US" b="1" dirty="0" smtClean="0">
                <a:latin typeface="Avenir Light"/>
                <a:cs typeface="Avenir Light"/>
              </a:rPr>
              <a:t>Connection is community</a:t>
            </a:r>
            <a:endParaRPr lang="en-US" dirty="0"/>
          </a:p>
        </p:txBody>
      </p:sp>
    </p:spTree>
    <p:extLst>
      <p:ext uri="{BB962C8B-B14F-4D97-AF65-F5344CB8AC3E}">
        <p14:creationId xmlns:p14="http://schemas.microsoft.com/office/powerpoint/2010/main" val="3581930531"/>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ctrTitle"/>
          </p:nvPr>
        </p:nvSpPr>
        <p:spPr>
          <a:xfrm>
            <a:off x="228600" y="1371600"/>
            <a:ext cx="8763000" cy="1470025"/>
          </a:xfrm>
        </p:spPr>
        <p:txBody>
          <a:bodyPr>
            <a:normAutofit/>
          </a:bodyPr>
          <a:lstStyle/>
          <a:p>
            <a:r>
              <a:rPr lang="en-US" sz="4000" b="1" dirty="0" smtClean="0">
                <a:latin typeface="Avenir Light"/>
                <a:cs typeface="Avenir Light"/>
              </a:rPr>
              <a:t>Community-building is a process</a:t>
            </a:r>
            <a:endParaRPr lang="en-US" sz="4000" b="1" dirty="0">
              <a:latin typeface="Avenir Light"/>
              <a:cs typeface="Avenir Light"/>
            </a:endParaRPr>
          </a:p>
        </p:txBody>
      </p:sp>
      <p:sp>
        <p:nvSpPr>
          <p:cNvPr id="6" name="Subtitle 5"/>
          <p:cNvSpPr>
            <a:spLocks noGrp="1"/>
          </p:cNvSpPr>
          <p:nvPr>
            <p:ph type="subTitle" idx="1"/>
          </p:nvPr>
        </p:nvSpPr>
        <p:spPr>
          <a:xfrm>
            <a:off x="1371600" y="3127375"/>
            <a:ext cx="6400800" cy="1752600"/>
          </a:xfrm>
        </p:spPr>
        <p:txBody>
          <a:bodyPr/>
          <a:lstStyle/>
          <a:p>
            <a:r>
              <a:rPr lang="en-US" dirty="0" smtClean="0">
                <a:solidFill>
                  <a:schemeClr val="tx1"/>
                </a:solidFill>
                <a:latin typeface="Avenir Light"/>
                <a:cs typeface="Avenir Light"/>
              </a:rPr>
              <a:t>Have a plan</a:t>
            </a:r>
          </a:p>
          <a:p>
            <a:r>
              <a:rPr lang="en-US" dirty="0" smtClean="0">
                <a:solidFill>
                  <a:schemeClr val="tx1"/>
                </a:solidFill>
                <a:latin typeface="Avenir Light"/>
                <a:cs typeface="Avenir Light"/>
              </a:rPr>
              <a:t>Be committed</a:t>
            </a:r>
            <a:endParaRPr lang="en-US" dirty="0">
              <a:solidFill>
                <a:schemeClr val="tx1"/>
              </a:solidFill>
              <a:latin typeface="Avenir Light"/>
              <a:cs typeface="Avenir Light"/>
            </a:endParaRPr>
          </a:p>
        </p:txBody>
      </p:sp>
    </p:spTree>
    <p:extLst>
      <p:ext uri="{BB962C8B-B14F-4D97-AF65-F5344CB8AC3E}">
        <p14:creationId xmlns:p14="http://schemas.microsoft.com/office/powerpoint/2010/main" val="28630898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fade">
                                      <p:cBhvr>
                                        <p:cTn id="7" dur="500"/>
                                        <p:tgtEl>
                                          <p:spTgt spid="6">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6">
                                            <p:txEl>
                                              <p:pRg st="1" end="1"/>
                                            </p:txEl>
                                          </p:spTgt>
                                        </p:tgtEl>
                                        <p:attrNameLst>
                                          <p:attrName>style.visibility</p:attrName>
                                        </p:attrNameLst>
                                      </p:cBhvr>
                                      <p:to>
                                        <p:strVal val="visible"/>
                                      </p:to>
                                    </p:set>
                                    <p:animEffect transition="in" filter="fade">
                                      <p:cBhvr>
                                        <p:cTn id="12" dur="500"/>
                                        <p:tgtEl>
                                          <p:spTgt spid="6">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09600"/>
            <a:ext cx="8229600" cy="1143000"/>
          </a:xfrm>
        </p:spPr>
        <p:txBody>
          <a:bodyPr>
            <a:normAutofit fontScale="90000"/>
          </a:bodyPr>
          <a:lstStyle/>
          <a:p>
            <a:r>
              <a:rPr lang="en-US" b="1" dirty="0" smtClean="0">
                <a:latin typeface="Avenir Light"/>
                <a:cs typeface="Avenir Light"/>
              </a:rPr>
              <a:t>MSU Library Social Media Group</a:t>
            </a:r>
            <a:endParaRPr lang="en-US" dirty="0">
              <a:latin typeface="Avenir Light"/>
              <a:cs typeface="Avenir Light"/>
            </a:endParaRPr>
          </a:p>
        </p:txBody>
      </p:sp>
      <p:sp>
        <p:nvSpPr>
          <p:cNvPr id="3" name="Subtitle 2"/>
          <p:cNvSpPr>
            <a:spLocks noGrp="1"/>
          </p:cNvSpPr>
          <p:nvPr>
            <p:ph idx="1"/>
          </p:nvPr>
        </p:nvSpPr>
        <p:spPr>
          <a:xfrm>
            <a:off x="1752600" y="2332037"/>
            <a:ext cx="7162800" cy="4525963"/>
          </a:xfrm>
        </p:spPr>
        <p:txBody>
          <a:bodyPr/>
          <a:lstStyle/>
          <a:p>
            <a:pPr marL="0" indent="0">
              <a:lnSpc>
                <a:spcPct val="150000"/>
              </a:lnSpc>
              <a:buNone/>
            </a:pPr>
            <a:r>
              <a:rPr lang="en-US" dirty="0" smtClean="0">
                <a:latin typeface="Avenir Light"/>
                <a:cs typeface="Avenir Light"/>
              </a:rPr>
              <a:t>Recognized an opportunity</a:t>
            </a:r>
          </a:p>
          <a:p>
            <a:pPr marL="0" indent="0">
              <a:lnSpc>
                <a:spcPct val="150000"/>
              </a:lnSpc>
              <a:buNone/>
            </a:pPr>
            <a:r>
              <a:rPr lang="en-US" dirty="0" smtClean="0">
                <a:latin typeface="Avenir Light"/>
                <a:cs typeface="Avenir Light"/>
              </a:rPr>
              <a:t>Strategically formed our group</a:t>
            </a:r>
          </a:p>
        </p:txBody>
      </p:sp>
    </p:spTree>
    <p:extLst>
      <p:ext uri="{BB962C8B-B14F-4D97-AF65-F5344CB8AC3E}">
        <p14:creationId xmlns:p14="http://schemas.microsoft.com/office/powerpoint/2010/main" val="5940286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457200" y="609600"/>
            <a:ext cx="8229600" cy="1143000"/>
          </a:xfrm>
          <a:prstGeom prst="rect">
            <a:avLst/>
          </a:prstGeom>
        </p:spPr>
        <p:txBody>
          <a:bodyPr vert="horz" lIns="91440" tIns="45720" rIns="91440" bIns="45720" rtlCol="0" anchor="ctr">
            <a:normAutofit fontScale="9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b="1" dirty="0" smtClean="0">
                <a:latin typeface="Avenir Light"/>
                <a:cs typeface="Avenir Light"/>
              </a:rPr>
              <a:t>MSU Library Social Media Group</a:t>
            </a:r>
            <a:endParaRPr lang="en-US" dirty="0">
              <a:latin typeface="Avenir Light"/>
              <a:cs typeface="Avenir Light"/>
            </a:endParaRPr>
          </a:p>
        </p:txBody>
      </p:sp>
      <p:sp>
        <p:nvSpPr>
          <p:cNvPr id="5" name="Subtitle 2"/>
          <p:cNvSpPr txBox="1">
            <a:spLocks/>
          </p:cNvSpPr>
          <p:nvPr/>
        </p:nvSpPr>
        <p:spPr>
          <a:xfrm>
            <a:off x="1752600" y="2332037"/>
            <a:ext cx="7162800" cy="4525963"/>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nSpc>
                <a:spcPct val="150000"/>
              </a:lnSpc>
              <a:buFont typeface="Arial" pitchFamily="34" charset="0"/>
              <a:buNone/>
            </a:pPr>
            <a:r>
              <a:rPr lang="en-US" dirty="0" smtClean="0">
                <a:latin typeface="Avenir Light"/>
                <a:cs typeface="Avenir Light"/>
              </a:rPr>
              <a:t>Recognized an opportunity</a:t>
            </a:r>
          </a:p>
          <a:p>
            <a:pPr marL="0" indent="0">
              <a:lnSpc>
                <a:spcPct val="150000"/>
              </a:lnSpc>
              <a:buFont typeface="Arial" pitchFamily="34" charset="0"/>
              <a:buNone/>
            </a:pPr>
            <a:r>
              <a:rPr lang="en-US" dirty="0" smtClean="0">
                <a:latin typeface="Avenir Light"/>
                <a:cs typeface="Avenir Light"/>
              </a:rPr>
              <a:t>Strategically formed our group</a:t>
            </a:r>
          </a:p>
          <a:p>
            <a:pPr marL="400050" lvl="1" indent="0">
              <a:lnSpc>
                <a:spcPct val="150000"/>
              </a:lnSpc>
              <a:buFont typeface="Arial" pitchFamily="34" charset="0"/>
              <a:buNone/>
            </a:pPr>
            <a:r>
              <a:rPr lang="en-US" dirty="0" smtClean="0">
                <a:latin typeface="Avenir Light"/>
                <a:cs typeface="Avenir Light"/>
              </a:rPr>
              <a:t>Lead contacts</a:t>
            </a:r>
            <a:r>
              <a:rPr lang="en-US" dirty="0">
                <a:latin typeface="Avenir Light"/>
                <a:cs typeface="Avenir Light"/>
              </a:rPr>
              <a:t>	</a:t>
            </a:r>
            <a:endParaRPr lang="en-US" dirty="0" smtClean="0">
              <a:latin typeface="Avenir Light"/>
              <a:cs typeface="Avenir Light"/>
            </a:endParaRPr>
          </a:p>
          <a:p>
            <a:pPr marL="400050" lvl="1" indent="0">
              <a:lnSpc>
                <a:spcPct val="150000"/>
              </a:lnSpc>
              <a:buFont typeface="Arial" pitchFamily="34" charset="0"/>
              <a:buNone/>
            </a:pPr>
            <a:r>
              <a:rPr lang="en-US" dirty="0" smtClean="0">
                <a:latin typeface="Avenir Light"/>
                <a:cs typeface="Avenir Light"/>
              </a:rPr>
              <a:t>Library representation</a:t>
            </a:r>
          </a:p>
          <a:p>
            <a:pPr marL="400050" lvl="1" indent="0">
              <a:lnSpc>
                <a:spcPct val="150000"/>
              </a:lnSpc>
              <a:buFont typeface="Arial" pitchFamily="34" charset="0"/>
              <a:buNone/>
            </a:pPr>
            <a:r>
              <a:rPr lang="en-US" dirty="0" smtClean="0">
                <a:latin typeface="Avenir Light"/>
                <a:cs typeface="Avenir Light"/>
              </a:rPr>
              <a:t>Interest and commitment</a:t>
            </a:r>
          </a:p>
        </p:txBody>
      </p:sp>
    </p:spTree>
    <p:extLst>
      <p:ext uri="{BB962C8B-B14F-4D97-AF65-F5344CB8AC3E}">
        <p14:creationId xmlns:p14="http://schemas.microsoft.com/office/powerpoint/2010/main" val="1852697721"/>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09600"/>
            <a:ext cx="8229600" cy="1143000"/>
          </a:xfrm>
        </p:spPr>
        <p:txBody>
          <a:bodyPr>
            <a:normAutofit fontScale="90000"/>
          </a:bodyPr>
          <a:lstStyle/>
          <a:p>
            <a:r>
              <a:rPr lang="en-US" b="1" dirty="0" smtClean="0">
                <a:latin typeface="Avenir Light"/>
                <a:cs typeface="Avenir Light"/>
              </a:rPr>
              <a:t>MSU Library Social Media Group</a:t>
            </a:r>
            <a:endParaRPr lang="en-US" dirty="0">
              <a:latin typeface="Avenir Light"/>
              <a:cs typeface="Avenir Light"/>
            </a:endParaRPr>
          </a:p>
        </p:txBody>
      </p:sp>
      <p:sp>
        <p:nvSpPr>
          <p:cNvPr id="3" name="Subtitle 2"/>
          <p:cNvSpPr>
            <a:spLocks noGrp="1"/>
          </p:cNvSpPr>
          <p:nvPr>
            <p:ph idx="1"/>
          </p:nvPr>
        </p:nvSpPr>
        <p:spPr>
          <a:xfrm>
            <a:off x="1752600" y="2332037"/>
            <a:ext cx="7162800" cy="4525963"/>
          </a:xfrm>
        </p:spPr>
        <p:txBody>
          <a:bodyPr/>
          <a:lstStyle/>
          <a:p>
            <a:pPr marL="0" indent="0">
              <a:lnSpc>
                <a:spcPct val="150000"/>
              </a:lnSpc>
              <a:buNone/>
            </a:pPr>
            <a:r>
              <a:rPr lang="en-US" dirty="0" smtClean="0">
                <a:latin typeface="Avenir Light"/>
                <a:cs typeface="Avenir Light"/>
              </a:rPr>
              <a:t>Recognized an opportunity</a:t>
            </a:r>
          </a:p>
          <a:p>
            <a:pPr marL="0" indent="0">
              <a:lnSpc>
                <a:spcPct val="150000"/>
              </a:lnSpc>
              <a:buNone/>
            </a:pPr>
            <a:r>
              <a:rPr lang="en-US" dirty="0" smtClean="0">
                <a:latin typeface="Avenir Light"/>
                <a:cs typeface="Avenir Light"/>
              </a:rPr>
              <a:t>Strategically formed our group</a:t>
            </a:r>
          </a:p>
          <a:p>
            <a:pPr marL="0" indent="0">
              <a:lnSpc>
                <a:spcPct val="150000"/>
              </a:lnSpc>
              <a:buNone/>
            </a:pPr>
            <a:r>
              <a:rPr lang="en-US" dirty="0" smtClean="0">
                <a:latin typeface="Avenir Light"/>
                <a:cs typeface="Avenir Light"/>
              </a:rPr>
              <a:t>Created goals and guidelines</a:t>
            </a:r>
            <a:endParaRPr lang="en-US" dirty="0">
              <a:latin typeface="Avenir Light"/>
              <a:cs typeface="Avenir Light"/>
            </a:endParaRPr>
          </a:p>
        </p:txBody>
      </p:sp>
    </p:spTree>
    <p:extLst>
      <p:ext uri="{BB962C8B-B14F-4D97-AF65-F5344CB8AC3E}">
        <p14:creationId xmlns:p14="http://schemas.microsoft.com/office/powerpoint/2010/main" val="40910691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85800"/>
            <a:ext cx="8229600" cy="1143000"/>
          </a:xfrm>
        </p:spPr>
        <p:txBody>
          <a:bodyPr/>
          <a:lstStyle/>
          <a:p>
            <a:r>
              <a:rPr lang="en-US" b="1" dirty="0" smtClean="0">
                <a:latin typeface="Avenir Light"/>
                <a:cs typeface="Avenir Light"/>
              </a:rPr>
              <a:t>The Social Media Guide</a:t>
            </a:r>
            <a:endParaRPr lang="en-US" dirty="0">
              <a:latin typeface="Avenir Light"/>
              <a:cs typeface="Avenir Light"/>
            </a:endParaRPr>
          </a:p>
        </p:txBody>
      </p:sp>
      <p:sp>
        <p:nvSpPr>
          <p:cNvPr id="3" name="Subtitle 2"/>
          <p:cNvSpPr>
            <a:spLocks noGrp="1"/>
          </p:cNvSpPr>
          <p:nvPr>
            <p:ph idx="1"/>
          </p:nvPr>
        </p:nvSpPr>
        <p:spPr>
          <a:xfrm>
            <a:off x="1219200" y="2306637"/>
            <a:ext cx="7543800" cy="4525963"/>
          </a:xfrm>
        </p:spPr>
        <p:txBody>
          <a:bodyPr/>
          <a:lstStyle/>
          <a:p>
            <a:pPr marL="0" indent="0">
              <a:lnSpc>
                <a:spcPct val="150000"/>
              </a:lnSpc>
              <a:buNone/>
            </a:pPr>
            <a:r>
              <a:rPr lang="en-US" dirty="0" smtClean="0">
                <a:latin typeface="Avenir Light"/>
                <a:cs typeface="Avenir Light"/>
              </a:rPr>
              <a:t>Provides a plan</a:t>
            </a:r>
          </a:p>
          <a:p>
            <a:pPr marL="0" indent="0">
              <a:lnSpc>
                <a:spcPct val="150000"/>
              </a:lnSpc>
              <a:buNone/>
            </a:pPr>
            <a:r>
              <a:rPr lang="en-US" dirty="0" smtClean="0">
                <a:latin typeface="Avenir Light"/>
                <a:cs typeface="Avenir Light"/>
              </a:rPr>
              <a:t>Provides accountability and transparency</a:t>
            </a:r>
          </a:p>
          <a:p>
            <a:pPr marL="0" indent="0">
              <a:buNone/>
            </a:pPr>
            <a:r>
              <a:rPr lang="en-US" dirty="0" smtClean="0">
                <a:latin typeface="Avenir Light"/>
                <a:cs typeface="Avenir Light"/>
              </a:rPr>
              <a:t>Communicates purpose and process internally and externally</a:t>
            </a:r>
            <a:endParaRPr lang="en-US" dirty="0">
              <a:latin typeface="Avenir Light"/>
              <a:cs typeface="Avenir Light"/>
            </a:endParaRPr>
          </a:p>
        </p:txBody>
      </p:sp>
    </p:spTree>
    <p:extLst>
      <p:ext uri="{BB962C8B-B14F-4D97-AF65-F5344CB8AC3E}">
        <p14:creationId xmlns:p14="http://schemas.microsoft.com/office/powerpoint/2010/main" val="37905549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b="1" dirty="0" smtClean="0">
                <a:latin typeface="Avenir Light"/>
                <a:cs typeface="Avenir Light"/>
              </a:rPr>
              <a:t>The Social Media Guide</a:t>
            </a:r>
            <a:endParaRPr lang="en-US" dirty="0">
              <a:latin typeface="Avenir Light"/>
              <a:cs typeface="Avenir Light"/>
            </a:endParaRPr>
          </a:p>
        </p:txBody>
      </p:sp>
      <p:sp>
        <p:nvSpPr>
          <p:cNvPr id="7" name="Subtitle 6"/>
          <p:cNvSpPr>
            <a:spLocks noGrp="1"/>
          </p:cNvSpPr>
          <p:nvPr>
            <p:ph idx="1"/>
          </p:nvPr>
        </p:nvSpPr>
        <p:spPr>
          <a:xfrm>
            <a:off x="2362200" y="1600200"/>
            <a:ext cx="8229600" cy="4525963"/>
          </a:xfrm>
        </p:spPr>
        <p:txBody>
          <a:bodyPr>
            <a:normAutofit lnSpcReduction="10000"/>
          </a:bodyPr>
          <a:lstStyle/>
          <a:p>
            <a:pPr marL="0" indent="0">
              <a:buNone/>
            </a:pPr>
            <a:r>
              <a:rPr lang="en-US" dirty="0" smtClean="0">
                <a:latin typeface="Avenir Light"/>
                <a:cs typeface="Avenir Light"/>
              </a:rPr>
              <a:t>Audience focus</a:t>
            </a:r>
          </a:p>
          <a:p>
            <a:pPr marL="0" indent="0">
              <a:buNone/>
            </a:pPr>
            <a:r>
              <a:rPr lang="en-US" dirty="0" smtClean="0">
                <a:latin typeface="Avenir Light"/>
                <a:cs typeface="Avenir Light"/>
              </a:rPr>
              <a:t>Goals</a:t>
            </a:r>
          </a:p>
          <a:p>
            <a:pPr marL="0" indent="0">
              <a:buNone/>
            </a:pPr>
            <a:r>
              <a:rPr lang="en-US" dirty="0" smtClean="0">
                <a:latin typeface="Avenir Light"/>
                <a:cs typeface="Avenir Light"/>
              </a:rPr>
              <a:t>Values</a:t>
            </a:r>
          </a:p>
          <a:p>
            <a:pPr marL="0" indent="0">
              <a:buNone/>
            </a:pPr>
            <a:r>
              <a:rPr lang="en-US" dirty="0" smtClean="0">
                <a:latin typeface="Avenir Light"/>
                <a:cs typeface="Avenir Light"/>
              </a:rPr>
              <a:t>Tone and Tenor</a:t>
            </a:r>
          </a:p>
          <a:p>
            <a:pPr marL="0" indent="0">
              <a:buNone/>
            </a:pPr>
            <a:r>
              <a:rPr lang="en-US" dirty="0" smtClean="0">
                <a:latin typeface="Avenir Light"/>
                <a:cs typeface="Avenir Light"/>
              </a:rPr>
              <a:t>Focus and frequency of posts</a:t>
            </a:r>
          </a:p>
          <a:p>
            <a:pPr marL="0" indent="0">
              <a:buNone/>
            </a:pPr>
            <a:r>
              <a:rPr lang="en-US" dirty="0" smtClean="0">
                <a:latin typeface="Avenir Light"/>
                <a:cs typeface="Avenir Light"/>
              </a:rPr>
              <a:t>Posting categories</a:t>
            </a:r>
          </a:p>
          <a:p>
            <a:pPr marL="0" indent="0">
              <a:buNone/>
            </a:pPr>
            <a:r>
              <a:rPr lang="en-US" dirty="0" smtClean="0">
                <a:latin typeface="Avenir Light"/>
                <a:cs typeface="Avenir Light"/>
              </a:rPr>
              <a:t>Posting personnel</a:t>
            </a:r>
          </a:p>
          <a:p>
            <a:pPr marL="0" indent="0">
              <a:buNone/>
            </a:pPr>
            <a:r>
              <a:rPr lang="en-US" dirty="0" smtClean="0">
                <a:latin typeface="Avenir Light"/>
                <a:cs typeface="Avenir Light"/>
              </a:rPr>
              <a:t>Assessment</a:t>
            </a:r>
            <a:endParaRPr lang="en-US" dirty="0">
              <a:latin typeface="Avenir Light"/>
              <a:cs typeface="Avenir Light"/>
            </a:endParaRPr>
          </a:p>
        </p:txBody>
      </p:sp>
    </p:spTree>
    <p:extLst>
      <p:ext uri="{BB962C8B-B14F-4D97-AF65-F5344CB8AC3E}">
        <p14:creationId xmlns:p14="http://schemas.microsoft.com/office/powerpoint/2010/main" val="3356965483"/>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b="1" dirty="0" smtClean="0">
                <a:latin typeface="Avenir Light"/>
                <a:cs typeface="Avenir Light"/>
              </a:rPr>
              <a:t>Facebook</a:t>
            </a:r>
            <a:endParaRPr lang="en-US" dirty="0">
              <a:latin typeface="Avenir Light"/>
              <a:cs typeface="Avenir Light"/>
            </a:endParaRPr>
          </a:p>
        </p:txBody>
      </p:sp>
      <p:sp>
        <p:nvSpPr>
          <p:cNvPr id="5" name="Subtitle 4"/>
          <p:cNvSpPr>
            <a:spLocks noGrp="1"/>
          </p:cNvSpPr>
          <p:nvPr>
            <p:ph type="subTitle" idx="1"/>
          </p:nvPr>
        </p:nvSpPr>
        <p:spPr>
          <a:xfrm>
            <a:off x="1371600" y="3124200"/>
            <a:ext cx="6400800" cy="1752600"/>
          </a:xfrm>
        </p:spPr>
        <p:txBody>
          <a:bodyPr/>
          <a:lstStyle/>
          <a:p>
            <a:r>
              <a:rPr lang="en-US" b="1" dirty="0">
                <a:latin typeface="Avenir Light"/>
                <a:cs typeface="Avenir Light"/>
              </a:rPr>
              <a:t>our practices</a:t>
            </a:r>
            <a:endParaRPr lang="en-US" dirty="0"/>
          </a:p>
        </p:txBody>
      </p:sp>
    </p:spTree>
    <p:extLst>
      <p:ext uri="{BB962C8B-B14F-4D97-AF65-F5344CB8AC3E}">
        <p14:creationId xmlns:p14="http://schemas.microsoft.com/office/powerpoint/2010/main" val="3334516051"/>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23622" t="15994" r="31281" b="36196"/>
          <a:stretch/>
        </p:blipFill>
        <p:spPr bwMode="auto">
          <a:xfrm>
            <a:off x="228600" y="538385"/>
            <a:ext cx="8610600" cy="513478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693159372"/>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1066800"/>
            <a:ext cx="8229600" cy="1143000"/>
          </a:xfrm>
        </p:spPr>
        <p:txBody>
          <a:bodyPr/>
          <a:lstStyle/>
          <a:p>
            <a:r>
              <a:rPr lang="en-US" b="1" dirty="0" smtClean="0">
                <a:latin typeface="Avenir Light"/>
                <a:cs typeface="Avenir Light"/>
              </a:rPr>
              <a:t>Audience</a:t>
            </a:r>
            <a:endParaRPr lang="en-US" b="1" dirty="0">
              <a:latin typeface="Avenir Light"/>
              <a:cs typeface="Avenir Light"/>
            </a:endParaRPr>
          </a:p>
        </p:txBody>
      </p:sp>
      <p:sp>
        <p:nvSpPr>
          <p:cNvPr id="5" name="Content Placeholder 4"/>
          <p:cNvSpPr>
            <a:spLocks noGrp="1"/>
          </p:cNvSpPr>
          <p:nvPr>
            <p:ph idx="1"/>
          </p:nvPr>
        </p:nvSpPr>
        <p:spPr>
          <a:xfrm>
            <a:off x="457200" y="2362200"/>
            <a:ext cx="8229600" cy="3763963"/>
          </a:xfrm>
        </p:spPr>
        <p:txBody>
          <a:bodyPr/>
          <a:lstStyle/>
          <a:p>
            <a:pPr marL="0" indent="0" algn="ctr">
              <a:buNone/>
            </a:pPr>
            <a:r>
              <a:rPr lang="en-US" dirty="0" smtClean="0">
                <a:latin typeface="Avenir Light"/>
                <a:cs typeface="Avenir Light"/>
              </a:rPr>
              <a:t>Undergraduate student population; greater Bozeman community</a:t>
            </a:r>
            <a:endParaRPr lang="en-US" dirty="0">
              <a:latin typeface="Avenir Light"/>
              <a:cs typeface="Avenir Light"/>
            </a:endParaRPr>
          </a:p>
        </p:txBody>
      </p:sp>
    </p:spTree>
    <p:extLst>
      <p:ext uri="{BB962C8B-B14F-4D97-AF65-F5344CB8AC3E}">
        <p14:creationId xmlns:p14="http://schemas.microsoft.com/office/powerpoint/2010/main" val="370238295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latin typeface="Avenir Light"/>
                <a:cs typeface="Avenir Light"/>
              </a:rPr>
              <a:t>Presentation Outline</a:t>
            </a:r>
            <a:endParaRPr lang="en-US" dirty="0">
              <a:latin typeface="Avenir Light"/>
              <a:cs typeface="Avenir Light"/>
            </a:endParaRPr>
          </a:p>
        </p:txBody>
      </p:sp>
      <p:sp>
        <p:nvSpPr>
          <p:cNvPr id="3" name="Content Placeholder 2"/>
          <p:cNvSpPr>
            <a:spLocks noGrp="1"/>
          </p:cNvSpPr>
          <p:nvPr>
            <p:ph idx="1"/>
          </p:nvPr>
        </p:nvSpPr>
        <p:spPr>
          <a:xfrm>
            <a:off x="1066800" y="1600200"/>
            <a:ext cx="8382000" cy="4525963"/>
          </a:xfrm>
        </p:spPr>
        <p:txBody>
          <a:bodyPr/>
          <a:lstStyle/>
          <a:p>
            <a:pPr marL="0" indent="0" fontAlgn="base">
              <a:lnSpc>
                <a:spcPct val="150000"/>
              </a:lnSpc>
              <a:buNone/>
            </a:pPr>
            <a:r>
              <a:rPr lang="en-US" sz="2800" dirty="0">
                <a:latin typeface="Avenir Light"/>
                <a:cs typeface="Avenir Light"/>
              </a:rPr>
              <a:t>What is social media and why should you care?</a:t>
            </a:r>
          </a:p>
          <a:p>
            <a:pPr marL="0" indent="0" fontAlgn="base">
              <a:lnSpc>
                <a:spcPct val="150000"/>
              </a:lnSpc>
              <a:buNone/>
            </a:pPr>
            <a:r>
              <a:rPr lang="en-US" sz="2800" dirty="0" smtClean="0">
                <a:latin typeface="Avenir Light"/>
                <a:cs typeface="Avenir Light"/>
              </a:rPr>
              <a:t>How </a:t>
            </a:r>
            <a:r>
              <a:rPr lang="en-US" sz="2800" dirty="0">
                <a:latin typeface="Avenir Light"/>
                <a:cs typeface="Avenir Light"/>
              </a:rPr>
              <a:t>we use social media at MSU</a:t>
            </a:r>
          </a:p>
          <a:p>
            <a:pPr marL="0" indent="0" fontAlgn="base">
              <a:lnSpc>
                <a:spcPct val="150000"/>
              </a:lnSpc>
              <a:buNone/>
            </a:pPr>
            <a:r>
              <a:rPr lang="en-US" sz="2800" dirty="0" smtClean="0">
                <a:latin typeface="Avenir Light"/>
                <a:cs typeface="Avenir Light"/>
              </a:rPr>
              <a:t>Our </a:t>
            </a:r>
            <a:r>
              <a:rPr lang="en-US" sz="2800" dirty="0">
                <a:latin typeface="Avenir Light"/>
                <a:cs typeface="Avenir Light"/>
              </a:rPr>
              <a:t>guidelines and goals</a:t>
            </a:r>
          </a:p>
          <a:p>
            <a:pPr marL="0" indent="0" fontAlgn="base">
              <a:lnSpc>
                <a:spcPct val="150000"/>
              </a:lnSpc>
              <a:buNone/>
            </a:pPr>
            <a:r>
              <a:rPr lang="en-US" sz="2800" dirty="0" smtClean="0">
                <a:latin typeface="Avenir Light"/>
                <a:cs typeface="Avenir Light"/>
              </a:rPr>
              <a:t>Strategic </a:t>
            </a:r>
            <a:r>
              <a:rPr lang="en-US" sz="2800" dirty="0">
                <a:latin typeface="Avenir Light"/>
                <a:cs typeface="Avenir Light"/>
              </a:rPr>
              <a:t>planning integration</a:t>
            </a:r>
          </a:p>
          <a:p>
            <a:pPr marL="0" indent="0" fontAlgn="base">
              <a:lnSpc>
                <a:spcPct val="150000"/>
              </a:lnSpc>
              <a:buNone/>
            </a:pPr>
            <a:r>
              <a:rPr lang="en-US" sz="2800" dirty="0">
                <a:latin typeface="Avenir Light"/>
                <a:cs typeface="Avenir Light"/>
              </a:rPr>
              <a:t>Social media beyond the library</a:t>
            </a:r>
          </a:p>
          <a:p>
            <a:endParaRPr lang="en-US" dirty="0"/>
          </a:p>
        </p:txBody>
      </p:sp>
    </p:spTree>
    <p:extLst>
      <p:ext uri="{BB962C8B-B14F-4D97-AF65-F5344CB8AC3E}">
        <p14:creationId xmlns:p14="http://schemas.microsoft.com/office/powerpoint/2010/main" val="4025360089"/>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371600"/>
            <a:ext cx="8229600" cy="1143000"/>
          </a:xfrm>
        </p:spPr>
        <p:txBody>
          <a:bodyPr/>
          <a:lstStyle/>
          <a:p>
            <a:r>
              <a:rPr lang="en-US" b="1" dirty="0" smtClean="0">
                <a:latin typeface="Avenir Light"/>
                <a:cs typeface="Avenir Light"/>
              </a:rPr>
              <a:t>Goal</a:t>
            </a:r>
            <a:endParaRPr lang="en-US" b="1" dirty="0">
              <a:latin typeface="Avenir Light"/>
              <a:cs typeface="Avenir Light"/>
            </a:endParaRPr>
          </a:p>
        </p:txBody>
      </p:sp>
      <p:sp>
        <p:nvSpPr>
          <p:cNvPr id="3" name="Content Placeholder 2"/>
          <p:cNvSpPr>
            <a:spLocks noGrp="1"/>
          </p:cNvSpPr>
          <p:nvPr>
            <p:ph idx="1"/>
          </p:nvPr>
        </p:nvSpPr>
        <p:spPr>
          <a:xfrm>
            <a:off x="457200" y="2514600"/>
            <a:ext cx="8229600" cy="3611563"/>
          </a:xfrm>
        </p:spPr>
        <p:txBody>
          <a:bodyPr/>
          <a:lstStyle/>
          <a:p>
            <a:pPr marL="0" indent="0" algn="ctr">
              <a:buNone/>
            </a:pPr>
            <a:r>
              <a:rPr lang="en-US" dirty="0">
                <a:latin typeface="Avenir Light"/>
                <a:cs typeface="Avenir Light"/>
              </a:rPr>
              <a:t>Increase undergraduate and community awareness and use of library services and resources; cultivate an inviting online personality; create a Facebook page that can serve to extend the Library’s services and community activity</a:t>
            </a:r>
          </a:p>
        </p:txBody>
      </p:sp>
    </p:spTree>
    <p:extLst>
      <p:ext uri="{BB962C8B-B14F-4D97-AF65-F5344CB8AC3E}">
        <p14:creationId xmlns:p14="http://schemas.microsoft.com/office/powerpoint/2010/main" val="796716802"/>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447800"/>
            <a:ext cx="8229600" cy="1143000"/>
          </a:xfrm>
        </p:spPr>
        <p:txBody>
          <a:bodyPr/>
          <a:lstStyle/>
          <a:p>
            <a:r>
              <a:rPr lang="en-US" b="1" dirty="0" smtClean="0">
                <a:latin typeface="Avenir Light"/>
                <a:cs typeface="Avenir Light"/>
              </a:rPr>
              <a:t>Values</a:t>
            </a:r>
            <a:endParaRPr lang="en-US" b="1" dirty="0">
              <a:latin typeface="Avenir Light"/>
              <a:cs typeface="Avenir Light"/>
            </a:endParaRPr>
          </a:p>
        </p:txBody>
      </p:sp>
      <p:sp>
        <p:nvSpPr>
          <p:cNvPr id="3" name="Content Placeholder 2"/>
          <p:cNvSpPr>
            <a:spLocks noGrp="1"/>
          </p:cNvSpPr>
          <p:nvPr>
            <p:ph idx="1"/>
          </p:nvPr>
        </p:nvSpPr>
        <p:spPr>
          <a:xfrm>
            <a:off x="457200" y="2819400"/>
            <a:ext cx="8229600" cy="2925763"/>
          </a:xfrm>
        </p:spPr>
        <p:txBody>
          <a:bodyPr/>
          <a:lstStyle/>
          <a:p>
            <a:pPr marL="0" indent="0" algn="ctr">
              <a:buNone/>
            </a:pPr>
            <a:r>
              <a:rPr lang="en-US" dirty="0">
                <a:latin typeface="Avenir Light"/>
                <a:cs typeface="Avenir Light"/>
              </a:rPr>
              <a:t>Intellectual curiosity; information sharing; undergraduate learning; book reading; use of web-based information-related technology; community building; friendly and accessible library service</a:t>
            </a:r>
          </a:p>
        </p:txBody>
      </p:sp>
    </p:spTree>
    <p:extLst>
      <p:ext uri="{BB962C8B-B14F-4D97-AF65-F5344CB8AC3E}">
        <p14:creationId xmlns:p14="http://schemas.microsoft.com/office/powerpoint/2010/main" val="4145354547"/>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905000"/>
            <a:ext cx="8229600" cy="1143000"/>
          </a:xfrm>
        </p:spPr>
        <p:txBody>
          <a:bodyPr/>
          <a:lstStyle/>
          <a:p>
            <a:r>
              <a:rPr lang="en-US" b="1" dirty="0" smtClean="0">
                <a:latin typeface="Avenir Light"/>
                <a:cs typeface="Avenir Light"/>
              </a:rPr>
              <a:t>Tone &amp; Tenor</a:t>
            </a:r>
            <a:endParaRPr lang="en-US" b="1" dirty="0">
              <a:latin typeface="Avenir Light"/>
              <a:cs typeface="Avenir Light"/>
            </a:endParaRPr>
          </a:p>
        </p:txBody>
      </p:sp>
      <p:sp>
        <p:nvSpPr>
          <p:cNvPr id="3" name="Content Placeholder 2"/>
          <p:cNvSpPr>
            <a:spLocks noGrp="1"/>
          </p:cNvSpPr>
          <p:nvPr>
            <p:ph idx="1"/>
          </p:nvPr>
        </p:nvSpPr>
        <p:spPr>
          <a:xfrm>
            <a:off x="457200" y="3200400"/>
            <a:ext cx="8229600" cy="2925763"/>
          </a:xfrm>
        </p:spPr>
        <p:txBody>
          <a:bodyPr/>
          <a:lstStyle/>
          <a:p>
            <a:pPr marL="0" indent="0" algn="ctr">
              <a:buNone/>
            </a:pPr>
            <a:r>
              <a:rPr lang="en-US" dirty="0">
                <a:latin typeface="Avenir Light"/>
                <a:cs typeface="Avenir Light"/>
              </a:rPr>
              <a:t>Welcoming, warm, cheerful, energetic</a:t>
            </a:r>
          </a:p>
        </p:txBody>
      </p:sp>
    </p:spTree>
    <p:extLst>
      <p:ext uri="{BB962C8B-B14F-4D97-AF65-F5344CB8AC3E}">
        <p14:creationId xmlns:p14="http://schemas.microsoft.com/office/powerpoint/2010/main" val="4180586050"/>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295400"/>
            <a:ext cx="8229600" cy="1143000"/>
          </a:xfrm>
        </p:spPr>
        <p:txBody>
          <a:bodyPr/>
          <a:lstStyle/>
          <a:p>
            <a:r>
              <a:rPr lang="en-US" b="1" dirty="0" smtClean="0">
                <a:latin typeface="Avenir Light"/>
                <a:cs typeface="Avenir Light"/>
              </a:rPr>
              <a:t>Focus &amp; frequency of posts</a:t>
            </a:r>
            <a:endParaRPr lang="en-US" b="1" dirty="0">
              <a:latin typeface="Avenir Light"/>
              <a:cs typeface="Avenir Light"/>
            </a:endParaRPr>
          </a:p>
        </p:txBody>
      </p:sp>
      <p:sp>
        <p:nvSpPr>
          <p:cNvPr id="3" name="Content Placeholder 2"/>
          <p:cNvSpPr>
            <a:spLocks noGrp="1"/>
          </p:cNvSpPr>
          <p:nvPr>
            <p:ph idx="1"/>
          </p:nvPr>
        </p:nvSpPr>
        <p:spPr>
          <a:xfrm>
            <a:off x="457200" y="2560637"/>
            <a:ext cx="8229600" cy="2925763"/>
          </a:xfrm>
        </p:spPr>
        <p:txBody>
          <a:bodyPr/>
          <a:lstStyle/>
          <a:p>
            <a:pPr marL="0" indent="0" algn="ctr">
              <a:buNone/>
            </a:pPr>
            <a:r>
              <a:rPr lang="en-US" dirty="0">
                <a:latin typeface="Avenir Light"/>
                <a:cs typeface="Avenir Light"/>
              </a:rPr>
              <a:t>Balance of information sharing and social </a:t>
            </a:r>
            <a:r>
              <a:rPr lang="en-US" dirty="0" smtClean="0">
                <a:latin typeface="Avenir Light"/>
                <a:cs typeface="Avenir Light"/>
              </a:rPr>
              <a:t>interaction</a:t>
            </a:r>
          </a:p>
          <a:p>
            <a:pPr marL="0" indent="0" algn="ctr">
              <a:buNone/>
            </a:pPr>
            <a:endParaRPr lang="en-US" dirty="0">
              <a:latin typeface="Avenir Light"/>
              <a:cs typeface="Avenir Light"/>
            </a:endParaRPr>
          </a:p>
          <a:p>
            <a:pPr marL="0" indent="0" algn="ctr">
              <a:buNone/>
            </a:pPr>
            <a:r>
              <a:rPr lang="en-US" dirty="0" smtClean="0">
                <a:latin typeface="Avenir Light"/>
                <a:cs typeface="Avenir Light"/>
              </a:rPr>
              <a:t>1-5 posts per day, with monitoring of subsequent interactions</a:t>
            </a:r>
            <a:endParaRPr lang="en-US" dirty="0">
              <a:latin typeface="Avenir Light"/>
              <a:cs typeface="Avenir Light"/>
            </a:endParaRPr>
          </a:p>
        </p:txBody>
      </p:sp>
    </p:spTree>
    <p:extLst>
      <p:ext uri="{BB962C8B-B14F-4D97-AF65-F5344CB8AC3E}">
        <p14:creationId xmlns:p14="http://schemas.microsoft.com/office/powerpoint/2010/main" val="811389218"/>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b="1" dirty="0" smtClean="0">
                <a:latin typeface="Avenir Light"/>
                <a:cs typeface="Avenir Light"/>
              </a:rPr>
              <a:t>Twitter</a:t>
            </a:r>
            <a:endParaRPr lang="en-US" dirty="0">
              <a:latin typeface="Avenir Light"/>
              <a:cs typeface="Avenir Light"/>
            </a:endParaRPr>
          </a:p>
        </p:txBody>
      </p:sp>
      <p:sp>
        <p:nvSpPr>
          <p:cNvPr id="5" name="Subtitle 4"/>
          <p:cNvSpPr>
            <a:spLocks noGrp="1"/>
          </p:cNvSpPr>
          <p:nvPr>
            <p:ph type="subTitle" idx="1"/>
          </p:nvPr>
        </p:nvSpPr>
        <p:spPr>
          <a:xfrm>
            <a:off x="1371600" y="3124200"/>
            <a:ext cx="6400800" cy="1752600"/>
          </a:xfrm>
        </p:spPr>
        <p:txBody>
          <a:bodyPr/>
          <a:lstStyle/>
          <a:p>
            <a:r>
              <a:rPr lang="en-US" b="1" dirty="0">
                <a:latin typeface="Avenir Light"/>
                <a:cs typeface="Avenir Light"/>
              </a:rPr>
              <a:t>our practices</a:t>
            </a:r>
            <a:endParaRPr lang="en-US" dirty="0"/>
          </a:p>
        </p:txBody>
      </p:sp>
    </p:spTree>
    <p:extLst>
      <p:ext uri="{BB962C8B-B14F-4D97-AF65-F5344CB8AC3E}">
        <p14:creationId xmlns:p14="http://schemas.microsoft.com/office/powerpoint/2010/main" val="715905091"/>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rotWithShape="1">
          <a:blip r:embed="rId3">
            <a:extLst>
              <a:ext uri="{28A0092B-C50C-407E-A947-70E740481C1C}">
                <a14:useLocalDpi xmlns:a14="http://schemas.microsoft.com/office/drawing/2010/main" val="0"/>
              </a:ext>
            </a:extLst>
          </a:blip>
          <a:srcRect l="22355" t="8041" r="21921" b="3841"/>
          <a:stretch/>
        </p:blipFill>
        <p:spPr bwMode="auto">
          <a:xfrm>
            <a:off x="1066800" y="381000"/>
            <a:ext cx="6905002" cy="614191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505399243"/>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1066800"/>
            <a:ext cx="8229600" cy="1143000"/>
          </a:xfrm>
        </p:spPr>
        <p:txBody>
          <a:bodyPr/>
          <a:lstStyle/>
          <a:p>
            <a:r>
              <a:rPr lang="en-US" b="1" dirty="0" smtClean="0">
                <a:latin typeface="Avenir Light"/>
                <a:cs typeface="Avenir Light"/>
              </a:rPr>
              <a:t>Audience</a:t>
            </a:r>
            <a:endParaRPr lang="en-US" b="1" dirty="0">
              <a:latin typeface="Avenir Light"/>
              <a:cs typeface="Avenir Light"/>
            </a:endParaRPr>
          </a:p>
        </p:txBody>
      </p:sp>
      <p:sp>
        <p:nvSpPr>
          <p:cNvPr id="5" name="Content Placeholder 4"/>
          <p:cNvSpPr>
            <a:spLocks noGrp="1"/>
          </p:cNvSpPr>
          <p:nvPr>
            <p:ph idx="1"/>
          </p:nvPr>
        </p:nvSpPr>
        <p:spPr>
          <a:xfrm>
            <a:off x="457200" y="2362200"/>
            <a:ext cx="8229600" cy="3763963"/>
          </a:xfrm>
        </p:spPr>
        <p:txBody>
          <a:bodyPr/>
          <a:lstStyle/>
          <a:p>
            <a:pPr marL="0" indent="0" algn="ctr">
              <a:buNone/>
            </a:pPr>
            <a:r>
              <a:rPr lang="en-US" dirty="0">
                <a:latin typeface="Avenir Light"/>
                <a:cs typeface="Avenir Light"/>
              </a:rPr>
              <a:t>Undergraduate and graduate students; other MSU units/departments; library and information professionals and organizations</a:t>
            </a:r>
          </a:p>
        </p:txBody>
      </p:sp>
    </p:spTree>
    <p:extLst>
      <p:ext uri="{BB962C8B-B14F-4D97-AF65-F5344CB8AC3E}">
        <p14:creationId xmlns:p14="http://schemas.microsoft.com/office/powerpoint/2010/main" val="1436578784"/>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838200"/>
            <a:ext cx="8229600" cy="1143000"/>
          </a:xfrm>
        </p:spPr>
        <p:txBody>
          <a:bodyPr/>
          <a:lstStyle/>
          <a:p>
            <a:r>
              <a:rPr lang="en-US" b="1" dirty="0" smtClean="0">
                <a:latin typeface="Avenir Light"/>
                <a:cs typeface="Avenir Light"/>
              </a:rPr>
              <a:t>Goal</a:t>
            </a:r>
            <a:endParaRPr lang="en-US" b="1" dirty="0">
              <a:latin typeface="Avenir Light"/>
              <a:cs typeface="Avenir Light"/>
            </a:endParaRPr>
          </a:p>
        </p:txBody>
      </p:sp>
      <p:sp>
        <p:nvSpPr>
          <p:cNvPr id="3" name="Content Placeholder 2"/>
          <p:cNvSpPr>
            <a:spLocks noGrp="1"/>
          </p:cNvSpPr>
          <p:nvPr>
            <p:ph idx="1"/>
          </p:nvPr>
        </p:nvSpPr>
        <p:spPr>
          <a:xfrm>
            <a:off x="457200" y="2133600"/>
            <a:ext cx="8229600" cy="3611563"/>
          </a:xfrm>
        </p:spPr>
        <p:txBody>
          <a:bodyPr>
            <a:normAutofit fontScale="92500" lnSpcReduction="20000"/>
          </a:bodyPr>
          <a:lstStyle/>
          <a:p>
            <a:pPr marL="0" indent="0" algn="ctr">
              <a:buNone/>
            </a:pPr>
            <a:r>
              <a:rPr lang="en-US" dirty="0">
                <a:latin typeface="Avenir Light"/>
                <a:cs typeface="Avenir Light"/>
              </a:rPr>
              <a:t>Build an online community of library-supporters via social media engagement, accomplished through regular interactions with students and others on Twitter; form partnerships through mutual support of other MSU entities via Twitter; engage and connect with other libraries, librarians, library organizations; Increase awareness of library services, </a:t>
            </a:r>
            <a:r>
              <a:rPr lang="en-US" dirty="0" smtClean="0">
                <a:latin typeface="Avenir Light"/>
                <a:cs typeface="Avenir Light"/>
              </a:rPr>
              <a:t>resources</a:t>
            </a:r>
            <a:endParaRPr lang="en-US" dirty="0">
              <a:effectLst/>
              <a:latin typeface="Avenir Light"/>
              <a:cs typeface="Avenir Light"/>
            </a:endParaRPr>
          </a:p>
        </p:txBody>
      </p:sp>
    </p:spTree>
    <p:extLst>
      <p:ext uri="{BB962C8B-B14F-4D97-AF65-F5344CB8AC3E}">
        <p14:creationId xmlns:p14="http://schemas.microsoft.com/office/powerpoint/2010/main" val="171198157"/>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295400"/>
            <a:ext cx="8229600" cy="1143000"/>
          </a:xfrm>
        </p:spPr>
        <p:txBody>
          <a:bodyPr/>
          <a:lstStyle/>
          <a:p>
            <a:r>
              <a:rPr lang="en-US" b="1" dirty="0" smtClean="0">
                <a:latin typeface="Avenir Light"/>
                <a:cs typeface="Avenir Light"/>
              </a:rPr>
              <a:t>Values</a:t>
            </a:r>
            <a:endParaRPr lang="en-US" b="1" dirty="0">
              <a:latin typeface="Avenir Light"/>
              <a:cs typeface="Avenir Light"/>
            </a:endParaRPr>
          </a:p>
        </p:txBody>
      </p:sp>
      <p:sp>
        <p:nvSpPr>
          <p:cNvPr id="3" name="Content Placeholder 2"/>
          <p:cNvSpPr>
            <a:spLocks noGrp="1"/>
          </p:cNvSpPr>
          <p:nvPr>
            <p:ph idx="1"/>
          </p:nvPr>
        </p:nvSpPr>
        <p:spPr>
          <a:xfrm>
            <a:off x="457200" y="2514600"/>
            <a:ext cx="8229600" cy="2925763"/>
          </a:xfrm>
        </p:spPr>
        <p:txBody>
          <a:bodyPr/>
          <a:lstStyle/>
          <a:p>
            <a:pPr marL="0" indent="0" algn="ctr">
              <a:buNone/>
            </a:pPr>
            <a:r>
              <a:rPr lang="en-US" dirty="0">
                <a:latin typeface="Avenir Light"/>
                <a:cs typeface="Avenir Light"/>
              </a:rPr>
              <a:t>Availability to help students; care/concern for followers; professional engagement; scholarly research; specialized library services and </a:t>
            </a:r>
            <a:r>
              <a:rPr lang="en-US" dirty="0" smtClean="0">
                <a:latin typeface="Avenir Light"/>
                <a:cs typeface="Avenir Light"/>
              </a:rPr>
              <a:t>resources</a:t>
            </a:r>
            <a:endParaRPr lang="en-US" dirty="0">
              <a:latin typeface="Avenir Light"/>
              <a:cs typeface="Avenir Light"/>
            </a:endParaRPr>
          </a:p>
        </p:txBody>
      </p:sp>
    </p:spTree>
    <p:extLst>
      <p:ext uri="{BB962C8B-B14F-4D97-AF65-F5344CB8AC3E}">
        <p14:creationId xmlns:p14="http://schemas.microsoft.com/office/powerpoint/2010/main" val="2434804527"/>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600200"/>
            <a:ext cx="8229600" cy="1143000"/>
          </a:xfrm>
        </p:spPr>
        <p:txBody>
          <a:bodyPr/>
          <a:lstStyle/>
          <a:p>
            <a:r>
              <a:rPr lang="en-US" b="1" dirty="0" smtClean="0">
                <a:latin typeface="Avenir Light"/>
                <a:cs typeface="Avenir Light"/>
              </a:rPr>
              <a:t>Tone &amp; Tenor</a:t>
            </a:r>
            <a:endParaRPr lang="en-US" b="1" dirty="0">
              <a:latin typeface="Avenir Light"/>
              <a:cs typeface="Avenir Light"/>
            </a:endParaRPr>
          </a:p>
        </p:txBody>
      </p:sp>
      <p:sp>
        <p:nvSpPr>
          <p:cNvPr id="3" name="Content Placeholder 2"/>
          <p:cNvSpPr>
            <a:spLocks noGrp="1"/>
          </p:cNvSpPr>
          <p:nvPr>
            <p:ph idx="1"/>
          </p:nvPr>
        </p:nvSpPr>
        <p:spPr>
          <a:xfrm>
            <a:off x="457200" y="2895600"/>
            <a:ext cx="8229600" cy="2925763"/>
          </a:xfrm>
        </p:spPr>
        <p:txBody>
          <a:bodyPr/>
          <a:lstStyle/>
          <a:p>
            <a:pPr marL="0" indent="0" algn="ctr">
              <a:buNone/>
            </a:pPr>
            <a:r>
              <a:rPr lang="en-US" dirty="0">
                <a:latin typeface="Avenir Light"/>
                <a:cs typeface="Avenir Light"/>
              </a:rPr>
              <a:t>Kind, fun, engaged, knowledgeable, professional, conversant</a:t>
            </a:r>
          </a:p>
        </p:txBody>
      </p:sp>
    </p:spTree>
    <p:extLst>
      <p:ext uri="{BB962C8B-B14F-4D97-AF65-F5344CB8AC3E}">
        <p14:creationId xmlns:p14="http://schemas.microsoft.com/office/powerpoint/2010/main" val="260664982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685800" y="1371600"/>
            <a:ext cx="7772400" cy="1470025"/>
          </a:xfrm>
        </p:spPr>
        <p:txBody>
          <a:bodyPr>
            <a:normAutofit fontScale="90000"/>
          </a:bodyPr>
          <a:lstStyle/>
          <a:p>
            <a:r>
              <a:rPr lang="en-US" b="1" dirty="0" smtClean="0">
                <a:latin typeface="Avenir Light"/>
                <a:cs typeface="Avenir Light"/>
              </a:rPr>
              <a:t/>
            </a:r>
            <a:br>
              <a:rPr lang="en-US" b="1" dirty="0" smtClean="0">
                <a:latin typeface="Avenir Light"/>
                <a:cs typeface="Avenir Light"/>
              </a:rPr>
            </a:br>
            <a:r>
              <a:rPr lang="en-US" b="1" dirty="0" smtClean="0">
                <a:latin typeface="Avenir Light"/>
                <a:cs typeface="Avenir Light"/>
              </a:rPr>
              <a:t/>
            </a:r>
            <a:br>
              <a:rPr lang="en-US" b="1" dirty="0" smtClean="0">
                <a:latin typeface="Avenir Light"/>
                <a:cs typeface="Avenir Light"/>
              </a:rPr>
            </a:br>
            <a:r>
              <a:rPr lang="en-US" b="1" dirty="0" smtClean="0">
                <a:latin typeface="Avenir Light"/>
                <a:cs typeface="Avenir Light"/>
              </a:rPr>
              <a:t>Social </a:t>
            </a:r>
            <a:r>
              <a:rPr lang="en-US" b="1" dirty="0">
                <a:latin typeface="Avenir Light"/>
                <a:cs typeface="Avenir Light"/>
              </a:rPr>
              <a:t>Media </a:t>
            </a:r>
            <a:r>
              <a:rPr lang="en-US" b="1" dirty="0" smtClean="0">
                <a:latin typeface="Avenir Light"/>
                <a:cs typeface="Avenir Light"/>
              </a:rPr>
              <a:t/>
            </a:r>
            <a:br>
              <a:rPr lang="en-US" b="1" dirty="0" smtClean="0">
                <a:latin typeface="Avenir Light"/>
                <a:cs typeface="Avenir Light"/>
              </a:rPr>
            </a:br>
            <a:endParaRPr lang="en-US" dirty="0">
              <a:latin typeface="Avenir Light"/>
              <a:cs typeface="Avenir Light"/>
            </a:endParaRPr>
          </a:p>
        </p:txBody>
      </p:sp>
    </p:spTree>
    <p:extLst>
      <p:ext uri="{BB962C8B-B14F-4D97-AF65-F5344CB8AC3E}">
        <p14:creationId xmlns:p14="http://schemas.microsoft.com/office/powerpoint/2010/main" val="3115485336"/>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143000"/>
            <a:ext cx="8229600" cy="1143000"/>
          </a:xfrm>
        </p:spPr>
        <p:txBody>
          <a:bodyPr/>
          <a:lstStyle/>
          <a:p>
            <a:r>
              <a:rPr lang="en-US" b="1" dirty="0" smtClean="0">
                <a:latin typeface="Avenir Light"/>
                <a:cs typeface="Avenir Light"/>
              </a:rPr>
              <a:t>Focus &amp; frequency of posts</a:t>
            </a:r>
            <a:endParaRPr lang="en-US" b="1" dirty="0">
              <a:latin typeface="Avenir Light"/>
              <a:cs typeface="Avenir Light"/>
            </a:endParaRPr>
          </a:p>
        </p:txBody>
      </p:sp>
      <p:sp>
        <p:nvSpPr>
          <p:cNvPr id="3" name="Content Placeholder 2"/>
          <p:cNvSpPr>
            <a:spLocks noGrp="1"/>
          </p:cNvSpPr>
          <p:nvPr>
            <p:ph idx="1"/>
          </p:nvPr>
        </p:nvSpPr>
        <p:spPr>
          <a:xfrm>
            <a:off x="457200" y="2209800"/>
            <a:ext cx="8229600" cy="3810000"/>
          </a:xfrm>
        </p:spPr>
        <p:txBody>
          <a:bodyPr>
            <a:normAutofit fontScale="85000" lnSpcReduction="10000"/>
          </a:bodyPr>
          <a:lstStyle/>
          <a:p>
            <a:pPr marL="0" indent="0" algn="ctr">
              <a:buNone/>
            </a:pPr>
            <a:r>
              <a:rPr lang="en-US" dirty="0">
                <a:latin typeface="Avenir Light"/>
                <a:cs typeface="Avenir Light"/>
              </a:rPr>
              <a:t>Emphasis information sharing and social interaction </a:t>
            </a:r>
            <a:endParaRPr lang="en-US" dirty="0" smtClean="0">
              <a:latin typeface="Avenir Light"/>
              <a:cs typeface="Avenir Light"/>
            </a:endParaRPr>
          </a:p>
          <a:p>
            <a:pPr marL="0" indent="0" algn="ctr">
              <a:buNone/>
            </a:pPr>
            <a:endParaRPr lang="en-US" dirty="0">
              <a:latin typeface="Avenir Light"/>
              <a:cs typeface="Avenir Light"/>
            </a:endParaRPr>
          </a:p>
          <a:p>
            <a:pPr marL="0" indent="0" algn="ctr">
              <a:buNone/>
            </a:pPr>
            <a:r>
              <a:rPr lang="en-US" dirty="0">
                <a:latin typeface="Avenir Light"/>
                <a:cs typeface="Avenir Light"/>
              </a:rPr>
              <a:t>5-10 posts per week, with regular monitoring of subsequent interactions; no automatic posting – tailor wording of posts for community and 140-character limitations; can schedule in advance through </a:t>
            </a:r>
            <a:r>
              <a:rPr lang="en-US" dirty="0" err="1">
                <a:latin typeface="Avenir Light"/>
                <a:cs typeface="Avenir Light"/>
              </a:rPr>
              <a:t>HootSuite</a:t>
            </a:r>
            <a:r>
              <a:rPr lang="en-US" dirty="0">
                <a:latin typeface="Avenir Light"/>
                <a:cs typeface="Avenir Light"/>
              </a:rPr>
              <a:t>; commenting on other’s Twitter posts, </a:t>
            </a:r>
            <a:r>
              <a:rPr lang="en-US" dirty="0" err="1">
                <a:latin typeface="Avenir Light"/>
                <a:cs typeface="Avenir Light"/>
              </a:rPr>
              <a:t>retweeting</a:t>
            </a:r>
            <a:r>
              <a:rPr lang="en-US" dirty="0">
                <a:latin typeface="Avenir Light"/>
                <a:cs typeface="Avenir Light"/>
              </a:rPr>
              <a:t>, and </a:t>
            </a:r>
            <a:r>
              <a:rPr lang="en-US" dirty="0" err="1">
                <a:latin typeface="Avenir Light"/>
                <a:cs typeface="Avenir Light"/>
              </a:rPr>
              <a:t>favoriting</a:t>
            </a:r>
            <a:r>
              <a:rPr lang="en-US" dirty="0">
                <a:latin typeface="Avenir Light"/>
                <a:cs typeface="Avenir Light"/>
              </a:rPr>
              <a:t> as appropriate</a:t>
            </a:r>
          </a:p>
        </p:txBody>
      </p:sp>
    </p:spTree>
    <p:extLst>
      <p:ext uri="{BB962C8B-B14F-4D97-AF65-F5344CB8AC3E}">
        <p14:creationId xmlns:p14="http://schemas.microsoft.com/office/powerpoint/2010/main" val="1016479818"/>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219200"/>
            <a:ext cx="8229600" cy="1143000"/>
          </a:xfrm>
        </p:spPr>
        <p:txBody>
          <a:bodyPr/>
          <a:lstStyle/>
          <a:p>
            <a:r>
              <a:rPr lang="en-US" b="1" dirty="0" smtClean="0">
                <a:latin typeface="Avenir Light"/>
                <a:cs typeface="Avenir Light"/>
              </a:rPr>
              <a:t>Categories</a:t>
            </a:r>
            <a:endParaRPr lang="en-US" b="1" dirty="0">
              <a:latin typeface="Avenir Light"/>
              <a:cs typeface="Avenir Light"/>
            </a:endParaRPr>
          </a:p>
        </p:txBody>
      </p:sp>
      <p:sp>
        <p:nvSpPr>
          <p:cNvPr id="3" name="Content Placeholder 2"/>
          <p:cNvSpPr>
            <a:spLocks noGrp="1"/>
          </p:cNvSpPr>
          <p:nvPr>
            <p:ph idx="1"/>
          </p:nvPr>
        </p:nvSpPr>
        <p:spPr>
          <a:xfrm>
            <a:off x="457200" y="2514600"/>
            <a:ext cx="8229600" cy="2925763"/>
          </a:xfrm>
        </p:spPr>
        <p:txBody>
          <a:bodyPr>
            <a:normAutofit fontScale="85000" lnSpcReduction="10000"/>
          </a:bodyPr>
          <a:lstStyle/>
          <a:p>
            <a:r>
              <a:rPr lang="en-US" dirty="0">
                <a:latin typeface="Avenir Light"/>
                <a:cs typeface="Avenir Light"/>
              </a:rPr>
              <a:t>Events, news and other content that focuses on matters important to students who use the </a:t>
            </a:r>
            <a:r>
              <a:rPr lang="en-US" dirty="0" smtClean="0">
                <a:latin typeface="Avenir Light"/>
                <a:cs typeface="Avenir Light"/>
              </a:rPr>
              <a:t>library</a:t>
            </a:r>
            <a:endParaRPr lang="en-US" dirty="0">
              <a:latin typeface="Avenir Light"/>
              <a:cs typeface="Avenir Light"/>
            </a:endParaRPr>
          </a:p>
          <a:p>
            <a:r>
              <a:rPr lang="en-US" dirty="0">
                <a:latin typeface="Avenir Light"/>
                <a:cs typeface="Avenir Light"/>
              </a:rPr>
              <a:t>Original library content: Blog posts (ideally 1 per month), “Tip of the Week,” “Think Tank,” </a:t>
            </a:r>
            <a:r>
              <a:rPr lang="en-US" dirty="0" err="1">
                <a:latin typeface="Avenir Light"/>
                <a:cs typeface="Avenir Light"/>
              </a:rPr>
              <a:t>Tumblr</a:t>
            </a:r>
            <a:r>
              <a:rPr lang="en-US" dirty="0">
                <a:latin typeface="Avenir Light"/>
                <a:cs typeface="Avenir Light"/>
              </a:rPr>
              <a:t> posts</a:t>
            </a:r>
          </a:p>
          <a:p>
            <a:r>
              <a:rPr lang="en-US" dirty="0">
                <a:latin typeface="Avenir Light"/>
                <a:cs typeface="Avenir Light"/>
              </a:rPr>
              <a:t>Services and Resources: New databases, current databases and guides, ask-a-librarian</a:t>
            </a:r>
            <a:endParaRPr lang="en-US" dirty="0">
              <a:effectLst/>
              <a:latin typeface="Avenir Light"/>
              <a:cs typeface="Avenir Light"/>
            </a:endParaRPr>
          </a:p>
        </p:txBody>
      </p:sp>
    </p:spTree>
    <p:extLst>
      <p:ext uri="{BB962C8B-B14F-4D97-AF65-F5344CB8AC3E}">
        <p14:creationId xmlns:p14="http://schemas.microsoft.com/office/powerpoint/2010/main" val="3216397605"/>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b="1" dirty="0" err="1" smtClean="0">
                <a:latin typeface="Avenir Light"/>
                <a:cs typeface="Avenir Light"/>
              </a:rPr>
              <a:t>Tumblr</a:t>
            </a:r>
            <a:endParaRPr lang="en-US" dirty="0">
              <a:latin typeface="Avenir Light"/>
              <a:cs typeface="Avenir Light"/>
            </a:endParaRPr>
          </a:p>
        </p:txBody>
      </p:sp>
      <p:sp>
        <p:nvSpPr>
          <p:cNvPr id="5" name="Subtitle 4"/>
          <p:cNvSpPr>
            <a:spLocks noGrp="1"/>
          </p:cNvSpPr>
          <p:nvPr>
            <p:ph type="subTitle" idx="1"/>
          </p:nvPr>
        </p:nvSpPr>
        <p:spPr>
          <a:xfrm>
            <a:off x="1371600" y="3124200"/>
            <a:ext cx="6400800" cy="1752600"/>
          </a:xfrm>
        </p:spPr>
        <p:txBody>
          <a:bodyPr/>
          <a:lstStyle/>
          <a:p>
            <a:r>
              <a:rPr lang="en-US" b="1" dirty="0">
                <a:latin typeface="Avenir Light"/>
                <a:cs typeface="Avenir Light"/>
              </a:rPr>
              <a:t>our practices</a:t>
            </a:r>
            <a:endParaRPr lang="en-US" dirty="0"/>
          </a:p>
        </p:txBody>
      </p:sp>
    </p:spTree>
    <p:extLst>
      <p:ext uri="{BB962C8B-B14F-4D97-AF65-F5344CB8AC3E}">
        <p14:creationId xmlns:p14="http://schemas.microsoft.com/office/powerpoint/2010/main" val="2995891142"/>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s://lh6.googleusercontent.com/dnQfI8dFvttEBu0Z97E4otd0zDzLCGQFhoVgUEGG5oQzaVX1IPUjQCwTO6PAeIDE09J8Mh5LBWJZsySDHAruWdkD2LucVEg8VXfsCxLtjyxBDvmtVWFMIRus8q4O"/>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1000" y="914400"/>
            <a:ext cx="8426580" cy="48387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98479941"/>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1066800"/>
            <a:ext cx="8229600" cy="1143000"/>
          </a:xfrm>
        </p:spPr>
        <p:txBody>
          <a:bodyPr/>
          <a:lstStyle/>
          <a:p>
            <a:r>
              <a:rPr lang="en-US" b="1" dirty="0" smtClean="0">
                <a:latin typeface="Avenir Light"/>
                <a:cs typeface="Avenir Light"/>
              </a:rPr>
              <a:t>Audience</a:t>
            </a:r>
            <a:endParaRPr lang="en-US" b="1" dirty="0">
              <a:latin typeface="Avenir Light"/>
              <a:cs typeface="Avenir Light"/>
            </a:endParaRPr>
          </a:p>
        </p:txBody>
      </p:sp>
      <p:sp>
        <p:nvSpPr>
          <p:cNvPr id="5" name="Content Placeholder 4"/>
          <p:cNvSpPr>
            <a:spLocks noGrp="1"/>
          </p:cNvSpPr>
          <p:nvPr>
            <p:ph idx="1"/>
          </p:nvPr>
        </p:nvSpPr>
        <p:spPr>
          <a:xfrm>
            <a:off x="457200" y="2362200"/>
            <a:ext cx="8229600" cy="3763963"/>
          </a:xfrm>
        </p:spPr>
        <p:txBody>
          <a:bodyPr/>
          <a:lstStyle/>
          <a:p>
            <a:pPr marL="0" indent="0" algn="ctr">
              <a:buNone/>
            </a:pPr>
            <a:r>
              <a:rPr lang="en-US" dirty="0" smtClean="0">
                <a:latin typeface="Avenir Light"/>
                <a:cs typeface="Avenir Light"/>
              </a:rPr>
              <a:t>Montana-wide community, with a focus on state and local culture and history</a:t>
            </a:r>
            <a:endParaRPr lang="en-US" dirty="0">
              <a:latin typeface="Avenir Light"/>
              <a:cs typeface="Avenir Light"/>
            </a:endParaRPr>
          </a:p>
        </p:txBody>
      </p:sp>
    </p:spTree>
    <p:extLst>
      <p:ext uri="{BB962C8B-B14F-4D97-AF65-F5344CB8AC3E}">
        <p14:creationId xmlns:p14="http://schemas.microsoft.com/office/powerpoint/2010/main" val="3265619394"/>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371600"/>
            <a:ext cx="8229600" cy="1143000"/>
          </a:xfrm>
        </p:spPr>
        <p:txBody>
          <a:bodyPr/>
          <a:lstStyle/>
          <a:p>
            <a:r>
              <a:rPr lang="en-US" b="1" dirty="0" smtClean="0">
                <a:latin typeface="Avenir Light"/>
                <a:cs typeface="Avenir Light"/>
              </a:rPr>
              <a:t>Goal</a:t>
            </a:r>
            <a:endParaRPr lang="en-US" b="1" dirty="0">
              <a:latin typeface="Avenir Light"/>
              <a:cs typeface="Avenir Light"/>
            </a:endParaRPr>
          </a:p>
        </p:txBody>
      </p:sp>
      <p:sp>
        <p:nvSpPr>
          <p:cNvPr id="3" name="Content Placeholder 2"/>
          <p:cNvSpPr>
            <a:spLocks noGrp="1"/>
          </p:cNvSpPr>
          <p:nvPr>
            <p:ph idx="1"/>
          </p:nvPr>
        </p:nvSpPr>
        <p:spPr>
          <a:xfrm>
            <a:off x="457200" y="2514600"/>
            <a:ext cx="8229600" cy="3611563"/>
          </a:xfrm>
        </p:spPr>
        <p:txBody>
          <a:bodyPr/>
          <a:lstStyle/>
          <a:p>
            <a:pPr marL="0" indent="0" algn="ctr">
              <a:buNone/>
            </a:pPr>
            <a:r>
              <a:rPr lang="en-US" dirty="0" smtClean="0">
                <a:latin typeface="Avenir Light"/>
                <a:cs typeface="Avenir Light"/>
              </a:rPr>
              <a:t>Increase awareness of Library collections</a:t>
            </a:r>
            <a:endParaRPr lang="en-US" dirty="0">
              <a:latin typeface="Avenir Light"/>
              <a:cs typeface="Avenir Light"/>
            </a:endParaRPr>
          </a:p>
        </p:txBody>
      </p:sp>
    </p:spTree>
    <p:extLst>
      <p:ext uri="{BB962C8B-B14F-4D97-AF65-F5344CB8AC3E}">
        <p14:creationId xmlns:p14="http://schemas.microsoft.com/office/powerpoint/2010/main" val="2877055471"/>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905000"/>
            <a:ext cx="8229600" cy="1143000"/>
          </a:xfrm>
        </p:spPr>
        <p:txBody>
          <a:bodyPr/>
          <a:lstStyle/>
          <a:p>
            <a:r>
              <a:rPr lang="en-US" b="1" dirty="0" smtClean="0">
                <a:latin typeface="Avenir Light"/>
                <a:cs typeface="Avenir Light"/>
              </a:rPr>
              <a:t>Values</a:t>
            </a:r>
            <a:endParaRPr lang="en-US" b="1" dirty="0">
              <a:latin typeface="Avenir Light"/>
              <a:cs typeface="Avenir Light"/>
            </a:endParaRPr>
          </a:p>
        </p:txBody>
      </p:sp>
      <p:sp>
        <p:nvSpPr>
          <p:cNvPr id="3" name="Content Placeholder 2"/>
          <p:cNvSpPr>
            <a:spLocks noGrp="1"/>
          </p:cNvSpPr>
          <p:nvPr>
            <p:ph idx="1"/>
          </p:nvPr>
        </p:nvSpPr>
        <p:spPr>
          <a:xfrm>
            <a:off x="457200" y="3200400"/>
            <a:ext cx="8229600" cy="2925763"/>
          </a:xfrm>
        </p:spPr>
        <p:txBody>
          <a:bodyPr/>
          <a:lstStyle/>
          <a:p>
            <a:pPr marL="0" indent="0" algn="ctr">
              <a:buNone/>
            </a:pPr>
            <a:r>
              <a:rPr lang="en-US" dirty="0" smtClean="0">
                <a:latin typeface="Avenir Light"/>
                <a:cs typeface="Avenir Light"/>
              </a:rPr>
              <a:t>Primary source engagement; visual engagement; book reading</a:t>
            </a:r>
            <a:endParaRPr lang="en-US" dirty="0">
              <a:latin typeface="Avenir Light"/>
              <a:cs typeface="Avenir Light"/>
            </a:endParaRPr>
          </a:p>
        </p:txBody>
      </p:sp>
    </p:spTree>
    <p:extLst>
      <p:ext uri="{BB962C8B-B14F-4D97-AF65-F5344CB8AC3E}">
        <p14:creationId xmlns:p14="http://schemas.microsoft.com/office/powerpoint/2010/main" val="140417960"/>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905000"/>
            <a:ext cx="8229600" cy="1143000"/>
          </a:xfrm>
        </p:spPr>
        <p:txBody>
          <a:bodyPr/>
          <a:lstStyle/>
          <a:p>
            <a:r>
              <a:rPr lang="en-US" b="1" dirty="0" smtClean="0">
                <a:latin typeface="Avenir Light"/>
                <a:cs typeface="Avenir Light"/>
              </a:rPr>
              <a:t>Tone &amp; Tenor</a:t>
            </a:r>
            <a:endParaRPr lang="en-US" b="1" dirty="0">
              <a:latin typeface="Avenir Light"/>
              <a:cs typeface="Avenir Light"/>
            </a:endParaRPr>
          </a:p>
        </p:txBody>
      </p:sp>
      <p:sp>
        <p:nvSpPr>
          <p:cNvPr id="3" name="Content Placeholder 2"/>
          <p:cNvSpPr>
            <a:spLocks noGrp="1"/>
          </p:cNvSpPr>
          <p:nvPr>
            <p:ph idx="1"/>
          </p:nvPr>
        </p:nvSpPr>
        <p:spPr>
          <a:xfrm>
            <a:off x="457200" y="3200400"/>
            <a:ext cx="8229600" cy="2925763"/>
          </a:xfrm>
        </p:spPr>
        <p:txBody>
          <a:bodyPr/>
          <a:lstStyle/>
          <a:p>
            <a:pPr marL="0" indent="0" algn="ctr">
              <a:buNone/>
            </a:pPr>
            <a:r>
              <a:rPr lang="en-US" dirty="0" smtClean="0">
                <a:latin typeface="Avenir Light"/>
                <a:cs typeface="Avenir Light"/>
              </a:rPr>
              <a:t>Light-hearted, casual, experimental</a:t>
            </a:r>
            <a:endParaRPr lang="en-US" dirty="0">
              <a:latin typeface="Avenir Light"/>
              <a:cs typeface="Avenir Light"/>
            </a:endParaRPr>
          </a:p>
        </p:txBody>
      </p:sp>
    </p:spTree>
    <p:extLst>
      <p:ext uri="{BB962C8B-B14F-4D97-AF65-F5344CB8AC3E}">
        <p14:creationId xmlns:p14="http://schemas.microsoft.com/office/powerpoint/2010/main" val="2139789305"/>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295400"/>
            <a:ext cx="8229600" cy="1143000"/>
          </a:xfrm>
        </p:spPr>
        <p:txBody>
          <a:bodyPr/>
          <a:lstStyle/>
          <a:p>
            <a:r>
              <a:rPr lang="en-US" b="1" dirty="0" smtClean="0">
                <a:latin typeface="Avenir Light"/>
                <a:cs typeface="Avenir Light"/>
              </a:rPr>
              <a:t>Focus &amp; frequency of posts</a:t>
            </a:r>
            <a:endParaRPr lang="en-US" b="1" dirty="0">
              <a:latin typeface="Avenir Light"/>
              <a:cs typeface="Avenir Light"/>
            </a:endParaRPr>
          </a:p>
        </p:txBody>
      </p:sp>
      <p:sp>
        <p:nvSpPr>
          <p:cNvPr id="3" name="Content Placeholder 2"/>
          <p:cNvSpPr>
            <a:spLocks noGrp="1"/>
          </p:cNvSpPr>
          <p:nvPr>
            <p:ph idx="1"/>
          </p:nvPr>
        </p:nvSpPr>
        <p:spPr>
          <a:xfrm>
            <a:off x="457200" y="2713037"/>
            <a:ext cx="8229600" cy="2925763"/>
          </a:xfrm>
        </p:spPr>
        <p:txBody>
          <a:bodyPr/>
          <a:lstStyle/>
          <a:p>
            <a:pPr marL="0" indent="0" algn="ctr">
              <a:buNone/>
            </a:pPr>
            <a:r>
              <a:rPr lang="en-US" dirty="0" smtClean="0">
                <a:latin typeface="Avenir Light"/>
                <a:cs typeface="Avenir Light"/>
              </a:rPr>
              <a:t>Emphasis on information sharing while remaining </a:t>
            </a:r>
            <a:r>
              <a:rPr lang="en-US" dirty="0" smtClean="0">
                <a:latin typeface="Avenir Light"/>
                <a:cs typeface="Avenir Light"/>
              </a:rPr>
              <a:t>responsive </a:t>
            </a:r>
            <a:r>
              <a:rPr lang="en-US" dirty="0" smtClean="0">
                <a:latin typeface="Avenir Light"/>
                <a:cs typeface="Avenir Light"/>
              </a:rPr>
              <a:t>to social interaction</a:t>
            </a:r>
          </a:p>
          <a:p>
            <a:pPr marL="0" indent="0" algn="ctr">
              <a:buNone/>
            </a:pPr>
            <a:endParaRPr lang="en-US" dirty="0">
              <a:latin typeface="Avenir Light"/>
              <a:cs typeface="Avenir Light"/>
            </a:endParaRPr>
          </a:p>
          <a:p>
            <a:pPr marL="0" indent="0" algn="ctr">
              <a:buNone/>
            </a:pPr>
            <a:r>
              <a:rPr lang="en-US" dirty="0" smtClean="0">
                <a:latin typeface="Avenir Light"/>
                <a:cs typeface="Avenir Light"/>
              </a:rPr>
              <a:t>3-5 posts per week</a:t>
            </a:r>
            <a:endParaRPr lang="en-US" dirty="0">
              <a:latin typeface="Avenir Light"/>
              <a:cs typeface="Avenir Light"/>
            </a:endParaRPr>
          </a:p>
        </p:txBody>
      </p:sp>
    </p:spTree>
    <p:extLst>
      <p:ext uri="{BB962C8B-B14F-4D97-AF65-F5344CB8AC3E}">
        <p14:creationId xmlns:p14="http://schemas.microsoft.com/office/powerpoint/2010/main" val="2139789305"/>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905000"/>
            <a:ext cx="8229600" cy="1143000"/>
          </a:xfrm>
        </p:spPr>
        <p:txBody>
          <a:bodyPr/>
          <a:lstStyle/>
          <a:p>
            <a:r>
              <a:rPr lang="en-US" b="1" dirty="0" smtClean="0">
                <a:latin typeface="Avenir Light"/>
                <a:cs typeface="Avenir Light"/>
              </a:rPr>
              <a:t>Categories</a:t>
            </a:r>
            <a:endParaRPr lang="en-US" b="1" dirty="0">
              <a:latin typeface="Avenir Light"/>
              <a:cs typeface="Avenir Light"/>
            </a:endParaRPr>
          </a:p>
        </p:txBody>
      </p:sp>
      <p:sp>
        <p:nvSpPr>
          <p:cNvPr id="3" name="Content Placeholder 2"/>
          <p:cNvSpPr>
            <a:spLocks noGrp="1"/>
          </p:cNvSpPr>
          <p:nvPr>
            <p:ph idx="1"/>
          </p:nvPr>
        </p:nvSpPr>
        <p:spPr>
          <a:xfrm>
            <a:off x="457200" y="3200400"/>
            <a:ext cx="8229600" cy="2925763"/>
          </a:xfrm>
        </p:spPr>
        <p:txBody>
          <a:bodyPr/>
          <a:lstStyle/>
          <a:p>
            <a:pPr marL="0" indent="0" algn="ctr">
              <a:buNone/>
            </a:pPr>
            <a:r>
              <a:rPr lang="en-US" dirty="0" smtClean="0">
                <a:latin typeface="Avenir Light"/>
                <a:cs typeface="Avenir Light"/>
              </a:rPr>
              <a:t>Highlights from the Library catalog, Special Collections, and University Archives</a:t>
            </a:r>
            <a:endParaRPr lang="en-US" dirty="0">
              <a:latin typeface="Avenir Light"/>
              <a:cs typeface="Avenir Light"/>
            </a:endParaRPr>
          </a:p>
        </p:txBody>
      </p:sp>
    </p:spTree>
    <p:extLst>
      <p:ext uri="{BB962C8B-B14F-4D97-AF65-F5344CB8AC3E}">
        <p14:creationId xmlns:p14="http://schemas.microsoft.com/office/powerpoint/2010/main" val="213978930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685800" y="2286000"/>
            <a:ext cx="7772400" cy="1470025"/>
          </a:xfrm>
        </p:spPr>
        <p:txBody>
          <a:bodyPr>
            <a:normAutofit fontScale="90000"/>
          </a:bodyPr>
          <a:lstStyle/>
          <a:p>
            <a:r>
              <a:rPr lang="en-US" b="1" dirty="0">
                <a:latin typeface="Avenir Light"/>
                <a:cs typeface="Avenir Light"/>
              </a:rPr>
              <a:t>Social Media </a:t>
            </a:r>
            <a:r>
              <a:rPr lang="en-US" b="1" dirty="0" smtClean="0">
                <a:latin typeface="Avenir Light"/>
                <a:cs typeface="Avenir Light"/>
              </a:rPr>
              <a:t/>
            </a:r>
            <a:br>
              <a:rPr lang="en-US" b="1" dirty="0" smtClean="0">
                <a:latin typeface="Avenir Light"/>
                <a:cs typeface="Avenir Light"/>
              </a:rPr>
            </a:br>
            <a:r>
              <a:rPr lang="en-US" b="1" dirty="0" smtClean="0">
                <a:latin typeface="Avenir Light"/>
                <a:cs typeface="Avenir Light"/>
              </a:rPr>
              <a:t>is </a:t>
            </a:r>
            <a:br>
              <a:rPr lang="en-US" b="1" dirty="0" smtClean="0">
                <a:latin typeface="Avenir Light"/>
                <a:cs typeface="Avenir Light"/>
              </a:rPr>
            </a:br>
            <a:r>
              <a:rPr lang="en-US" b="1" dirty="0" smtClean="0">
                <a:latin typeface="Avenir Light"/>
                <a:cs typeface="Avenir Light"/>
              </a:rPr>
              <a:t>Community</a:t>
            </a:r>
            <a:endParaRPr lang="en-US" dirty="0">
              <a:latin typeface="Avenir Light"/>
              <a:cs typeface="Avenir Light"/>
            </a:endParaRPr>
          </a:p>
        </p:txBody>
      </p:sp>
    </p:spTree>
    <p:extLst>
      <p:ext uri="{BB962C8B-B14F-4D97-AF65-F5344CB8AC3E}">
        <p14:creationId xmlns:p14="http://schemas.microsoft.com/office/powerpoint/2010/main" val="1164802243"/>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b="1" dirty="0" err="1" smtClean="0">
                <a:latin typeface="Avenir Light"/>
                <a:cs typeface="Avenir Light"/>
              </a:rPr>
              <a:t>Pinterest</a:t>
            </a:r>
            <a:endParaRPr lang="en-US" dirty="0">
              <a:latin typeface="Avenir Light"/>
              <a:cs typeface="Avenir Light"/>
            </a:endParaRPr>
          </a:p>
        </p:txBody>
      </p:sp>
      <p:sp>
        <p:nvSpPr>
          <p:cNvPr id="5" name="Subtitle 4"/>
          <p:cNvSpPr>
            <a:spLocks noGrp="1"/>
          </p:cNvSpPr>
          <p:nvPr>
            <p:ph type="subTitle" idx="1"/>
          </p:nvPr>
        </p:nvSpPr>
        <p:spPr>
          <a:xfrm>
            <a:off x="1371600" y="3124200"/>
            <a:ext cx="6400800" cy="1752600"/>
          </a:xfrm>
        </p:spPr>
        <p:txBody>
          <a:bodyPr/>
          <a:lstStyle/>
          <a:p>
            <a:r>
              <a:rPr lang="en-US" b="1" dirty="0">
                <a:latin typeface="Avenir Light"/>
                <a:cs typeface="Avenir Light"/>
              </a:rPr>
              <a:t>our practices</a:t>
            </a:r>
            <a:endParaRPr lang="en-US" dirty="0"/>
          </a:p>
        </p:txBody>
      </p:sp>
    </p:spTree>
    <p:extLst>
      <p:ext uri="{BB962C8B-B14F-4D97-AF65-F5344CB8AC3E}">
        <p14:creationId xmlns:p14="http://schemas.microsoft.com/office/powerpoint/2010/main" val="230222867"/>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https://lh4.googleusercontent.com/rd-WCMqREs_Vcgf3uaIYnnBcmZRlnCROz7NSac_7SYFBZi5zoI6sRYLJCgLqfaMpd3a82L7kOzJ6MNpesM2kUzStBlQwD1i4n_pAJBbGIq4Q8vNkaTg6FKGmsK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8600" y="990600"/>
            <a:ext cx="8686800" cy="521451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14856382"/>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1066800"/>
            <a:ext cx="8229600" cy="1143000"/>
          </a:xfrm>
        </p:spPr>
        <p:txBody>
          <a:bodyPr/>
          <a:lstStyle/>
          <a:p>
            <a:r>
              <a:rPr lang="en-US" b="1" dirty="0" smtClean="0">
                <a:latin typeface="Avenir Light"/>
                <a:cs typeface="Avenir Light"/>
              </a:rPr>
              <a:t>Audience</a:t>
            </a:r>
            <a:endParaRPr lang="en-US" b="1" dirty="0">
              <a:latin typeface="Avenir Light"/>
              <a:cs typeface="Avenir Light"/>
            </a:endParaRPr>
          </a:p>
        </p:txBody>
      </p:sp>
      <p:sp>
        <p:nvSpPr>
          <p:cNvPr id="5" name="Content Placeholder 4"/>
          <p:cNvSpPr>
            <a:spLocks noGrp="1"/>
          </p:cNvSpPr>
          <p:nvPr>
            <p:ph idx="1"/>
          </p:nvPr>
        </p:nvSpPr>
        <p:spPr>
          <a:xfrm>
            <a:off x="457200" y="2362200"/>
            <a:ext cx="8229600" cy="3763963"/>
          </a:xfrm>
        </p:spPr>
        <p:txBody>
          <a:bodyPr/>
          <a:lstStyle/>
          <a:p>
            <a:pPr marL="0" indent="0" algn="ctr">
              <a:buNone/>
            </a:pPr>
            <a:r>
              <a:rPr lang="en-US" dirty="0" smtClean="0">
                <a:latin typeface="Avenir Light"/>
                <a:cs typeface="Avenir Light"/>
              </a:rPr>
              <a:t>Montana-wide community; libraries and librarians; book lovers and western history enthusiasts</a:t>
            </a:r>
            <a:endParaRPr lang="en-US" dirty="0">
              <a:latin typeface="Avenir Light"/>
              <a:cs typeface="Avenir Light"/>
            </a:endParaRPr>
          </a:p>
        </p:txBody>
      </p:sp>
    </p:spTree>
    <p:extLst>
      <p:ext uri="{BB962C8B-B14F-4D97-AF65-F5344CB8AC3E}">
        <p14:creationId xmlns:p14="http://schemas.microsoft.com/office/powerpoint/2010/main" val="1275385767"/>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371600"/>
            <a:ext cx="8229600" cy="1143000"/>
          </a:xfrm>
        </p:spPr>
        <p:txBody>
          <a:bodyPr/>
          <a:lstStyle/>
          <a:p>
            <a:r>
              <a:rPr lang="en-US" b="1" dirty="0" smtClean="0">
                <a:latin typeface="Avenir Light"/>
                <a:cs typeface="Avenir Light"/>
              </a:rPr>
              <a:t>Goal</a:t>
            </a:r>
            <a:endParaRPr lang="en-US" b="1" dirty="0">
              <a:latin typeface="Avenir Light"/>
              <a:cs typeface="Avenir Light"/>
            </a:endParaRPr>
          </a:p>
        </p:txBody>
      </p:sp>
      <p:sp>
        <p:nvSpPr>
          <p:cNvPr id="3" name="Content Placeholder 2"/>
          <p:cNvSpPr>
            <a:spLocks noGrp="1"/>
          </p:cNvSpPr>
          <p:nvPr>
            <p:ph idx="1"/>
          </p:nvPr>
        </p:nvSpPr>
        <p:spPr>
          <a:xfrm>
            <a:off x="457200" y="2514600"/>
            <a:ext cx="8229600" cy="3611563"/>
          </a:xfrm>
        </p:spPr>
        <p:txBody>
          <a:bodyPr/>
          <a:lstStyle/>
          <a:p>
            <a:pPr marL="0" indent="0" algn="ctr">
              <a:buNone/>
            </a:pPr>
            <a:r>
              <a:rPr lang="en-US" dirty="0" smtClean="0">
                <a:latin typeface="Avenir Light"/>
                <a:cs typeface="Avenir Light"/>
              </a:rPr>
              <a:t>Increase awareness of Library collections; engage and connect with other libraries and library users; extend our inviting online community</a:t>
            </a:r>
            <a:endParaRPr lang="en-US" dirty="0">
              <a:latin typeface="Avenir Light"/>
              <a:cs typeface="Avenir Light"/>
            </a:endParaRPr>
          </a:p>
        </p:txBody>
      </p:sp>
    </p:spTree>
    <p:extLst>
      <p:ext uri="{BB962C8B-B14F-4D97-AF65-F5344CB8AC3E}">
        <p14:creationId xmlns:p14="http://schemas.microsoft.com/office/powerpoint/2010/main" val="638130887"/>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905000"/>
            <a:ext cx="8229600" cy="1143000"/>
          </a:xfrm>
        </p:spPr>
        <p:txBody>
          <a:bodyPr/>
          <a:lstStyle/>
          <a:p>
            <a:r>
              <a:rPr lang="en-US" b="1" dirty="0" smtClean="0">
                <a:latin typeface="Avenir Light"/>
                <a:cs typeface="Avenir Light"/>
              </a:rPr>
              <a:t>Values</a:t>
            </a:r>
            <a:endParaRPr lang="en-US" b="1" dirty="0">
              <a:latin typeface="Avenir Light"/>
              <a:cs typeface="Avenir Light"/>
            </a:endParaRPr>
          </a:p>
        </p:txBody>
      </p:sp>
      <p:sp>
        <p:nvSpPr>
          <p:cNvPr id="3" name="Content Placeholder 2"/>
          <p:cNvSpPr>
            <a:spLocks noGrp="1"/>
          </p:cNvSpPr>
          <p:nvPr>
            <p:ph idx="1"/>
          </p:nvPr>
        </p:nvSpPr>
        <p:spPr>
          <a:xfrm>
            <a:off x="457200" y="3200400"/>
            <a:ext cx="8229600" cy="2925763"/>
          </a:xfrm>
        </p:spPr>
        <p:txBody>
          <a:bodyPr/>
          <a:lstStyle/>
          <a:p>
            <a:pPr marL="0" indent="0" algn="ctr">
              <a:buNone/>
            </a:pPr>
            <a:r>
              <a:rPr lang="en-US" dirty="0" smtClean="0">
                <a:latin typeface="Avenir Light"/>
                <a:cs typeface="Avenir Light"/>
              </a:rPr>
              <a:t>Primary source engagement; visual engagement; book reading</a:t>
            </a:r>
            <a:endParaRPr lang="en-US" dirty="0">
              <a:latin typeface="Avenir Light"/>
              <a:cs typeface="Avenir Light"/>
            </a:endParaRPr>
          </a:p>
        </p:txBody>
      </p:sp>
    </p:spTree>
    <p:extLst>
      <p:ext uri="{BB962C8B-B14F-4D97-AF65-F5344CB8AC3E}">
        <p14:creationId xmlns:p14="http://schemas.microsoft.com/office/powerpoint/2010/main" val="202347261"/>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905000"/>
            <a:ext cx="8229600" cy="1143000"/>
          </a:xfrm>
        </p:spPr>
        <p:txBody>
          <a:bodyPr/>
          <a:lstStyle/>
          <a:p>
            <a:r>
              <a:rPr lang="en-US" b="1" dirty="0" smtClean="0">
                <a:latin typeface="Avenir Light"/>
                <a:cs typeface="Avenir Light"/>
              </a:rPr>
              <a:t>Tone &amp; Tenor</a:t>
            </a:r>
            <a:endParaRPr lang="en-US" b="1" dirty="0">
              <a:latin typeface="Avenir Light"/>
              <a:cs typeface="Avenir Light"/>
            </a:endParaRPr>
          </a:p>
        </p:txBody>
      </p:sp>
      <p:sp>
        <p:nvSpPr>
          <p:cNvPr id="3" name="Content Placeholder 2"/>
          <p:cNvSpPr>
            <a:spLocks noGrp="1"/>
          </p:cNvSpPr>
          <p:nvPr>
            <p:ph idx="1"/>
          </p:nvPr>
        </p:nvSpPr>
        <p:spPr>
          <a:xfrm>
            <a:off x="457200" y="3200400"/>
            <a:ext cx="8229600" cy="2925763"/>
          </a:xfrm>
        </p:spPr>
        <p:txBody>
          <a:bodyPr/>
          <a:lstStyle/>
          <a:p>
            <a:pPr marL="0" indent="0" algn="ctr">
              <a:buNone/>
            </a:pPr>
            <a:r>
              <a:rPr lang="en-US" dirty="0" smtClean="0">
                <a:latin typeface="Avenir Light"/>
                <a:cs typeface="Avenir Light"/>
              </a:rPr>
              <a:t>Light-hearted, casual, experimental, fun</a:t>
            </a:r>
            <a:endParaRPr lang="en-US" dirty="0">
              <a:latin typeface="Avenir Light"/>
              <a:cs typeface="Avenir Light"/>
            </a:endParaRPr>
          </a:p>
        </p:txBody>
      </p:sp>
    </p:spTree>
    <p:extLst>
      <p:ext uri="{BB962C8B-B14F-4D97-AF65-F5344CB8AC3E}">
        <p14:creationId xmlns:p14="http://schemas.microsoft.com/office/powerpoint/2010/main" val="1522197080"/>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143000"/>
            <a:ext cx="8229600" cy="1143000"/>
          </a:xfrm>
        </p:spPr>
        <p:txBody>
          <a:bodyPr/>
          <a:lstStyle/>
          <a:p>
            <a:r>
              <a:rPr lang="en-US" b="1" dirty="0" smtClean="0">
                <a:latin typeface="Avenir Light"/>
                <a:cs typeface="Avenir Light"/>
              </a:rPr>
              <a:t>Focus &amp; frequency of posts</a:t>
            </a:r>
            <a:endParaRPr lang="en-US" b="1" dirty="0">
              <a:latin typeface="Avenir Light"/>
              <a:cs typeface="Avenir Light"/>
            </a:endParaRPr>
          </a:p>
        </p:txBody>
      </p:sp>
      <p:sp>
        <p:nvSpPr>
          <p:cNvPr id="3" name="Content Placeholder 2"/>
          <p:cNvSpPr>
            <a:spLocks noGrp="1"/>
          </p:cNvSpPr>
          <p:nvPr>
            <p:ph idx="1"/>
          </p:nvPr>
        </p:nvSpPr>
        <p:spPr>
          <a:xfrm>
            <a:off x="457200" y="2636837"/>
            <a:ext cx="8229600" cy="2925763"/>
          </a:xfrm>
        </p:spPr>
        <p:txBody>
          <a:bodyPr/>
          <a:lstStyle/>
          <a:p>
            <a:pPr marL="0" indent="0" algn="ctr">
              <a:buNone/>
            </a:pPr>
            <a:r>
              <a:rPr lang="en-US" dirty="0" smtClean="0">
                <a:latin typeface="Avenir Light"/>
                <a:cs typeface="Avenir Light"/>
              </a:rPr>
              <a:t>Emphasis on information sharing while remaining responsive to social interaction</a:t>
            </a:r>
          </a:p>
          <a:p>
            <a:pPr marL="0" indent="0" algn="ctr">
              <a:buNone/>
            </a:pPr>
            <a:endParaRPr lang="en-US" dirty="0">
              <a:latin typeface="Avenir Light"/>
              <a:cs typeface="Avenir Light"/>
            </a:endParaRPr>
          </a:p>
          <a:p>
            <a:pPr marL="0" indent="0" algn="ctr">
              <a:buNone/>
            </a:pPr>
            <a:r>
              <a:rPr lang="en-US" dirty="0" smtClean="0">
                <a:latin typeface="Avenir Light"/>
                <a:cs typeface="Avenir Light"/>
              </a:rPr>
              <a:t>1-3 posts per week</a:t>
            </a:r>
            <a:endParaRPr lang="en-US" dirty="0">
              <a:latin typeface="Avenir Light"/>
              <a:cs typeface="Avenir Light"/>
            </a:endParaRPr>
          </a:p>
        </p:txBody>
      </p:sp>
    </p:spTree>
    <p:extLst>
      <p:ext uri="{BB962C8B-B14F-4D97-AF65-F5344CB8AC3E}">
        <p14:creationId xmlns:p14="http://schemas.microsoft.com/office/powerpoint/2010/main" val="1131515992"/>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066800"/>
            <a:ext cx="8229600" cy="1143000"/>
          </a:xfrm>
        </p:spPr>
        <p:txBody>
          <a:bodyPr/>
          <a:lstStyle/>
          <a:p>
            <a:r>
              <a:rPr lang="en-US" b="1" dirty="0" smtClean="0">
                <a:latin typeface="Avenir Light"/>
                <a:cs typeface="Avenir Light"/>
              </a:rPr>
              <a:t>Categories</a:t>
            </a:r>
            <a:endParaRPr lang="en-US" b="1" dirty="0">
              <a:latin typeface="Avenir Light"/>
              <a:cs typeface="Avenir Light"/>
            </a:endParaRPr>
          </a:p>
        </p:txBody>
      </p:sp>
      <p:sp>
        <p:nvSpPr>
          <p:cNvPr id="3" name="Content Placeholder 2"/>
          <p:cNvSpPr>
            <a:spLocks noGrp="1"/>
          </p:cNvSpPr>
          <p:nvPr>
            <p:ph idx="1"/>
          </p:nvPr>
        </p:nvSpPr>
        <p:spPr>
          <a:xfrm>
            <a:off x="457200" y="2438400"/>
            <a:ext cx="8229600" cy="2925763"/>
          </a:xfrm>
        </p:spPr>
        <p:txBody>
          <a:bodyPr/>
          <a:lstStyle/>
          <a:p>
            <a:pPr marL="0" indent="0" algn="ctr">
              <a:buNone/>
            </a:pPr>
            <a:r>
              <a:rPr lang="en-US" dirty="0" smtClean="0">
                <a:latin typeface="Avenir Light"/>
                <a:cs typeface="Avenir Light"/>
              </a:rPr>
              <a:t>Resources: Highlights from the Library catalog, Special Collections, and University Archives</a:t>
            </a:r>
          </a:p>
          <a:p>
            <a:pPr marL="0" indent="0" algn="ctr">
              <a:buNone/>
            </a:pPr>
            <a:r>
              <a:rPr lang="en-US" dirty="0" smtClean="0">
                <a:latin typeface="Avenir Light"/>
                <a:cs typeface="Avenir Light"/>
              </a:rPr>
              <a:t>Community-building: Internet content for book and library lovers</a:t>
            </a:r>
            <a:endParaRPr lang="en-US" dirty="0">
              <a:latin typeface="Avenir Light"/>
              <a:cs typeface="Avenir Light"/>
            </a:endParaRPr>
          </a:p>
        </p:txBody>
      </p:sp>
    </p:spTree>
    <p:extLst>
      <p:ext uri="{BB962C8B-B14F-4D97-AF65-F5344CB8AC3E}">
        <p14:creationId xmlns:p14="http://schemas.microsoft.com/office/powerpoint/2010/main" val="755157546"/>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en-US" b="1" dirty="0" smtClean="0">
                <a:latin typeface="Avenir Light"/>
                <a:cs typeface="Avenir Light"/>
              </a:rPr>
              <a:t>Strategic Plan Integration</a:t>
            </a:r>
            <a:endParaRPr lang="en-US" dirty="0">
              <a:latin typeface="Avenir Light"/>
              <a:cs typeface="Avenir Light"/>
            </a:endParaRPr>
          </a:p>
        </p:txBody>
      </p:sp>
      <p:sp>
        <p:nvSpPr>
          <p:cNvPr id="5" name="Subtitle 4"/>
          <p:cNvSpPr>
            <a:spLocks noGrp="1"/>
          </p:cNvSpPr>
          <p:nvPr>
            <p:ph type="subTitle" idx="1"/>
          </p:nvPr>
        </p:nvSpPr>
        <p:spPr>
          <a:xfrm>
            <a:off x="1371600" y="3200400"/>
            <a:ext cx="6400800" cy="1752600"/>
          </a:xfrm>
        </p:spPr>
        <p:txBody>
          <a:bodyPr/>
          <a:lstStyle/>
          <a:p>
            <a:r>
              <a:rPr lang="en-US" dirty="0" smtClean="0">
                <a:latin typeface="Avenir Light"/>
                <a:cs typeface="Avenir Light"/>
              </a:rPr>
              <a:t>Make it official</a:t>
            </a:r>
            <a:endParaRPr lang="en-US" dirty="0">
              <a:latin typeface="Avenir Light"/>
              <a:cs typeface="Avenir Light"/>
            </a:endParaRPr>
          </a:p>
        </p:txBody>
      </p:sp>
    </p:spTree>
    <p:extLst>
      <p:ext uri="{BB962C8B-B14F-4D97-AF65-F5344CB8AC3E}">
        <p14:creationId xmlns:p14="http://schemas.microsoft.com/office/powerpoint/2010/main" val="2723863214"/>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latin typeface="Avenir Light"/>
                <a:cs typeface="Avenir Light"/>
              </a:rPr>
              <a:t>MSU Library Strategic Plan</a:t>
            </a:r>
            <a:endParaRPr lang="en-US" b="1" dirty="0">
              <a:latin typeface="Avenir Light"/>
              <a:cs typeface="Avenir Light"/>
            </a:endParaRPr>
          </a:p>
        </p:txBody>
      </p:sp>
      <p:sp>
        <p:nvSpPr>
          <p:cNvPr id="3" name="Content Placeholder 2"/>
          <p:cNvSpPr>
            <a:spLocks noGrp="1"/>
          </p:cNvSpPr>
          <p:nvPr>
            <p:ph idx="1"/>
          </p:nvPr>
        </p:nvSpPr>
        <p:spPr>
          <a:xfrm>
            <a:off x="457200" y="1447800"/>
            <a:ext cx="8229600" cy="4953000"/>
          </a:xfrm>
        </p:spPr>
        <p:txBody>
          <a:bodyPr>
            <a:normAutofit fontScale="62500" lnSpcReduction="20000"/>
          </a:bodyPr>
          <a:lstStyle/>
          <a:p>
            <a:pPr marL="0" indent="0">
              <a:buNone/>
            </a:pPr>
            <a:r>
              <a:rPr lang="en-US" b="1" u="sng" dirty="0"/>
              <a:t>ENGAGEMENT</a:t>
            </a:r>
            <a:endParaRPr lang="en-US" dirty="0"/>
          </a:p>
          <a:p>
            <a:pPr marL="0" indent="0">
              <a:buNone/>
            </a:pPr>
            <a:r>
              <a:rPr lang="en-US" b="1" dirty="0"/>
              <a:t>MSU Objective</a:t>
            </a:r>
            <a:endParaRPr lang="en-US" dirty="0"/>
          </a:p>
          <a:p>
            <a:pPr marL="0" indent="0">
              <a:buNone/>
            </a:pPr>
            <a:r>
              <a:rPr lang="en-US" b="1" dirty="0"/>
              <a:t>E.1: Strategically increase service, outreach and engagement at MSU.</a:t>
            </a:r>
            <a:endParaRPr lang="en-US" dirty="0"/>
          </a:p>
          <a:p>
            <a:pPr marL="0" indent="0">
              <a:buNone/>
            </a:pPr>
            <a:r>
              <a:rPr lang="en-US" b="1" dirty="0"/>
              <a:t>Library Strategy</a:t>
            </a:r>
            <a:endParaRPr lang="en-US" dirty="0"/>
          </a:p>
          <a:p>
            <a:pPr marL="0" indent="0">
              <a:buNone/>
            </a:pPr>
            <a:r>
              <a:rPr lang="en-US" dirty="0"/>
              <a:t>Develop a library-wide coordinating structure to support and advance Library engagement, outreach and service.</a:t>
            </a:r>
          </a:p>
          <a:p>
            <a:pPr marL="0" indent="0">
              <a:buNone/>
            </a:pPr>
            <a:r>
              <a:rPr lang="en-US" b="1" dirty="0"/>
              <a:t> </a:t>
            </a:r>
            <a:r>
              <a:rPr lang="en-US" b="1" dirty="0" smtClean="0"/>
              <a:t>         Library </a:t>
            </a:r>
            <a:r>
              <a:rPr lang="en-US" b="1" dirty="0"/>
              <a:t>Objective</a:t>
            </a:r>
            <a:endParaRPr lang="en-US" dirty="0"/>
          </a:p>
          <a:p>
            <a:pPr marL="0" indent="0">
              <a:buNone/>
            </a:pPr>
            <a:r>
              <a:rPr lang="en-US" i="1" dirty="0"/>
              <a:t> </a:t>
            </a:r>
            <a:r>
              <a:rPr lang="en-US" i="1" dirty="0" smtClean="0"/>
              <a:t>         (</a:t>
            </a:r>
            <a:r>
              <a:rPr lang="en-US" i="1" dirty="0"/>
              <a:t>Matches the MSU Objective.)</a:t>
            </a:r>
            <a:endParaRPr lang="en-US" dirty="0"/>
          </a:p>
          <a:p>
            <a:pPr marL="0" indent="0">
              <a:buNone/>
            </a:pPr>
            <a:r>
              <a:rPr lang="en-US" b="1" dirty="0"/>
              <a:t> </a:t>
            </a:r>
            <a:r>
              <a:rPr lang="en-US" b="1" dirty="0" smtClean="0"/>
              <a:t> </a:t>
            </a:r>
            <a:r>
              <a:rPr lang="en-US" b="1" dirty="0"/>
              <a:t>                      Library Metrics</a:t>
            </a:r>
            <a:endParaRPr lang="en-US" dirty="0"/>
          </a:p>
          <a:p>
            <a:pPr marL="0" indent="0">
              <a:buNone/>
            </a:pPr>
            <a:r>
              <a:rPr lang="en-US" dirty="0" smtClean="0"/>
              <a:t>                    </a:t>
            </a:r>
            <a:r>
              <a:rPr lang="en-US" dirty="0"/>
              <a:t>    3) Continue to develop engagement with social media </a:t>
            </a:r>
            <a:r>
              <a:rPr lang="en-US" dirty="0" smtClean="0"/>
              <a:t>networks                   	             for the MSU </a:t>
            </a:r>
            <a:r>
              <a:rPr lang="en-US" dirty="0"/>
              <a:t>Library community by </a:t>
            </a:r>
            <a:r>
              <a:rPr lang="en-US" dirty="0" smtClean="0"/>
              <a:t>2019.</a:t>
            </a:r>
          </a:p>
          <a:p>
            <a:pPr marL="0" indent="0">
              <a:buNone/>
            </a:pPr>
            <a:r>
              <a:rPr lang="en-US" dirty="0"/>
              <a:t>	</a:t>
            </a:r>
            <a:r>
              <a:rPr lang="en-US" dirty="0" smtClean="0"/>
              <a:t>            Target/Milestone/Lead </a:t>
            </a:r>
            <a:r>
              <a:rPr lang="en-US" dirty="0"/>
              <a:t>Team or group</a:t>
            </a:r>
          </a:p>
          <a:p>
            <a:pPr lvl="3" fontAlgn="base"/>
            <a:r>
              <a:rPr lang="en-US" dirty="0"/>
              <a:t>Explore emerging social media networks and trends that engage library users – </a:t>
            </a:r>
            <a:r>
              <a:rPr lang="en-US" i="1" dirty="0"/>
              <a:t>Social Media Group &amp; DAWS</a:t>
            </a:r>
          </a:p>
          <a:p>
            <a:pPr lvl="3" fontAlgn="base"/>
            <a:r>
              <a:rPr lang="en-US" dirty="0"/>
              <a:t>Apply innovative uses of social media to increase online interaction with the Library by 2015 – </a:t>
            </a:r>
            <a:r>
              <a:rPr lang="en-US" i="1" dirty="0"/>
              <a:t>Social Media Group &amp; DAWS</a:t>
            </a:r>
          </a:p>
          <a:p>
            <a:pPr lvl="3" fontAlgn="base"/>
            <a:r>
              <a:rPr lang="en-US" dirty="0"/>
              <a:t>Conduct research involving student and community social media usage  and track results by 2016  – </a:t>
            </a:r>
            <a:r>
              <a:rPr lang="en-US" i="1" dirty="0"/>
              <a:t>Social Media Group</a:t>
            </a:r>
          </a:p>
          <a:p>
            <a:endParaRPr lang="en-US" dirty="0"/>
          </a:p>
        </p:txBody>
      </p:sp>
    </p:spTree>
    <p:extLst>
      <p:ext uri="{BB962C8B-B14F-4D97-AF65-F5344CB8AC3E}">
        <p14:creationId xmlns:p14="http://schemas.microsoft.com/office/powerpoint/2010/main" val="143606233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Screen Shot 2013-08-19 at 6.40.47 PM.pn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81000" y="838200"/>
            <a:ext cx="8458200" cy="5524118"/>
          </a:xfrm>
          <a:prstGeom prst="rect">
            <a:avLst/>
          </a:prstGeom>
        </p:spPr>
      </p:pic>
    </p:spTree>
    <p:extLst>
      <p:ext uri="{BB962C8B-B14F-4D97-AF65-F5344CB8AC3E}">
        <p14:creationId xmlns:p14="http://schemas.microsoft.com/office/powerpoint/2010/main" val="2658822429"/>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b="1" dirty="0" smtClean="0">
                <a:latin typeface="Avenir Light"/>
                <a:cs typeface="Avenir Light"/>
              </a:rPr>
              <a:t>Social Media Group Strategic Plan</a:t>
            </a:r>
            <a:endParaRPr lang="en-US" sz="3600" b="1" dirty="0">
              <a:latin typeface="Avenir Light"/>
              <a:cs typeface="Avenir Light"/>
            </a:endParaRPr>
          </a:p>
        </p:txBody>
      </p:sp>
      <p:sp>
        <p:nvSpPr>
          <p:cNvPr id="3" name="Content Placeholder 2"/>
          <p:cNvSpPr>
            <a:spLocks noGrp="1"/>
          </p:cNvSpPr>
          <p:nvPr>
            <p:ph idx="1"/>
          </p:nvPr>
        </p:nvSpPr>
        <p:spPr/>
        <p:txBody>
          <a:bodyPr>
            <a:normAutofit/>
          </a:bodyPr>
          <a:lstStyle/>
          <a:p>
            <a:pPr fontAlgn="base"/>
            <a:r>
              <a:rPr lang="en-US" sz="2400" dirty="0">
                <a:latin typeface="Avenir Light"/>
                <a:cs typeface="Avenir Light"/>
              </a:rPr>
              <a:t>Explore emerging social media networks and trends that engage library users </a:t>
            </a:r>
            <a:endParaRPr lang="en-US" sz="2400" dirty="0" smtClean="0">
              <a:latin typeface="Avenir Light"/>
              <a:cs typeface="Avenir Light"/>
            </a:endParaRPr>
          </a:p>
          <a:p>
            <a:pPr marL="0" indent="0" fontAlgn="base">
              <a:buNone/>
            </a:pPr>
            <a:r>
              <a:rPr lang="en-US" sz="1050" dirty="0">
                <a:latin typeface="Avenir Light"/>
                <a:cs typeface="Avenir Light"/>
              </a:rPr>
              <a:t/>
            </a:r>
            <a:br>
              <a:rPr lang="en-US" sz="1050" dirty="0">
                <a:latin typeface="Avenir Light"/>
                <a:cs typeface="Avenir Light"/>
              </a:rPr>
            </a:br>
            <a:r>
              <a:rPr lang="en-US" sz="1050" dirty="0">
                <a:latin typeface="Avenir Light"/>
                <a:cs typeface="Avenir Light"/>
              </a:rPr>
              <a:t> </a:t>
            </a:r>
            <a:r>
              <a:rPr lang="en-US" sz="1050" dirty="0" smtClean="0">
                <a:latin typeface="Avenir Light"/>
                <a:cs typeface="Avenir Light"/>
              </a:rPr>
              <a:t>         </a:t>
            </a:r>
            <a:r>
              <a:rPr lang="en-US" sz="2000" b="1" u="sng" dirty="0" smtClean="0">
                <a:latin typeface="Avenir Light"/>
                <a:cs typeface="Avenir Light"/>
              </a:rPr>
              <a:t>SMG </a:t>
            </a:r>
            <a:r>
              <a:rPr lang="en-US" sz="2000" b="1" u="sng" dirty="0">
                <a:latin typeface="Avenir Light"/>
                <a:cs typeface="Avenir Light"/>
              </a:rPr>
              <a:t>Goals:</a:t>
            </a:r>
            <a:endParaRPr lang="en-US" sz="2000" dirty="0">
              <a:latin typeface="Avenir Light"/>
              <a:cs typeface="Avenir Light"/>
            </a:endParaRPr>
          </a:p>
          <a:p>
            <a:pPr lvl="1" fontAlgn="base"/>
            <a:r>
              <a:rPr lang="en-US" sz="2000" b="1" dirty="0" err="1">
                <a:latin typeface="Avenir Light"/>
                <a:cs typeface="Avenir Light"/>
              </a:rPr>
              <a:t>Instagram</a:t>
            </a:r>
            <a:r>
              <a:rPr lang="en-US" sz="2000" b="1" dirty="0">
                <a:latin typeface="Avenir Light"/>
                <a:cs typeface="Avenir Light"/>
              </a:rPr>
              <a:t>: develop user-generated content program</a:t>
            </a:r>
          </a:p>
          <a:p>
            <a:pPr lvl="2" fontAlgn="base"/>
            <a:r>
              <a:rPr lang="en-US" sz="1800" dirty="0">
                <a:latin typeface="Avenir Light"/>
                <a:cs typeface="Avenir Light"/>
              </a:rPr>
              <a:t>take our iPod touch for a day during finals week</a:t>
            </a:r>
          </a:p>
          <a:p>
            <a:pPr lvl="1" fontAlgn="base"/>
            <a:r>
              <a:rPr lang="en-US" sz="2000" b="1" dirty="0">
                <a:latin typeface="Avenir Light"/>
                <a:cs typeface="Avenir Light"/>
              </a:rPr>
              <a:t>Foursquare, </a:t>
            </a:r>
            <a:r>
              <a:rPr lang="en-US" sz="2000" b="1" dirty="0" err="1">
                <a:latin typeface="Avenir Light"/>
                <a:cs typeface="Avenir Light"/>
              </a:rPr>
              <a:t>Pinterest</a:t>
            </a:r>
            <a:r>
              <a:rPr lang="en-US" sz="2000" b="1" dirty="0">
                <a:latin typeface="Avenir Light"/>
                <a:cs typeface="Avenir Light"/>
              </a:rPr>
              <a:t>, Yelp, and Google+</a:t>
            </a:r>
          </a:p>
          <a:p>
            <a:pPr lvl="1" fontAlgn="base"/>
            <a:r>
              <a:rPr lang="en-US" sz="2000" b="1" dirty="0">
                <a:latin typeface="Avenir Light"/>
                <a:cs typeface="Avenir Light"/>
              </a:rPr>
              <a:t>Found a “Social Media Center” based in the library that serves the campus community</a:t>
            </a:r>
          </a:p>
          <a:p>
            <a:pPr lvl="2" fontAlgn="base"/>
            <a:r>
              <a:rPr lang="en-US" sz="1800" dirty="0">
                <a:latin typeface="Avenir Light"/>
                <a:cs typeface="Avenir Light"/>
              </a:rPr>
              <a:t>lead social media development across campus through workshops, research, and best practices</a:t>
            </a:r>
          </a:p>
          <a:p>
            <a:endParaRPr lang="en-US" dirty="0"/>
          </a:p>
        </p:txBody>
      </p:sp>
    </p:spTree>
    <p:extLst>
      <p:ext uri="{BB962C8B-B14F-4D97-AF65-F5344CB8AC3E}">
        <p14:creationId xmlns:p14="http://schemas.microsoft.com/office/powerpoint/2010/main" val="33322090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3">
                                            <p:txEl>
                                              <p:pRg st="2" end="2"/>
                                            </p:txEl>
                                          </p:spTgt>
                                        </p:tgtEl>
                                        <p:attrNameLst>
                                          <p:attrName>style.visibility</p:attrName>
                                        </p:attrNameLst>
                                      </p:cBhvr>
                                      <p:to>
                                        <p:strVal val="visible"/>
                                      </p:to>
                                    </p:set>
                                    <p:animEffect transition="in" filter="fade">
                                      <p:cBhvr>
                                        <p:cTn id="10" dur="500"/>
                                        <p:tgtEl>
                                          <p:spTgt spid="3">
                                            <p:txEl>
                                              <p:pRg st="2" end="2"/>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animEffect transition="in" filter="fade">
                                      <p:cBhvr>
                                        <p:cTn id="13" dur="500"/>
                                        <p:tgtEl>
                                          <p:spTgt spid="3">
                                            <p:txEl>
                                              <p:pRg st="3" end="3"/>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nodeType="clickEffect">
                                  <p:stCondLst>
                                    <p:cond delay="0"/>
                                  </p:stCondLst>
                                  <p:childTnLst>
                                    <p:set>
                                      <p:cBhvr>
                                        <p:cTn id="17" dur="1" fill="hold">
                                          <p:stCondLst>
                                            <p:cond delay="0"/>
                                          </p:stCondLst>
                                        </p:cTn>
                                        <p:tgtEl>
                                          <p:spTgt spid="3">
                                            <p:txEl>
                                              <p:pRg st="4" end="4"/>
                                            </p:txEl>
                                          </p:spTgt>
                                        </p:tgtEl>
                                        <p:attrNameLst>
                                          <p:attrName>style.visibility</p:attrName>
                                        </p:attrNameLst>
                                      </p:cBhvr>
                                      <p:to>
                                        <p:strVal val="visible"/>
                                      </p:to>
                                    </p:set>
                                    <p:animEffect transition="in" filter="fade">
                                      <p:cBhvr>
                                        <p:cTn id="18" dur="500"/>
                                        <p:tgtEl>
                                          <p:spTgt spid="3">
                                            <p:txEl>
                                              <p:pRg st="4" end="4"/>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animEffect transition="in" filter="fade">
                                      <p:cBhvr>
                                        <p:cTn id="23" dur="500"/>
                                        <p:tgtEl>
                                          <p:spTgt spid="3">
                                            <p:txEl>
                                              <p:pRg st="5" end="5"/>
                                            </p:txEl>
                                          </p:spTgt>
                                        </p:tgtEl>
                                      </p:cBhvr>
                                    </p:animEffect>
                                  </p:childTnLst>
                                </p:cTn>
                              </p:par>
                              <p:par>
                                <p:cTn id="24" presetID="10" presetClass="entr" presetSubtype="0" fill="hold" nodeType="withEffect">
                                  <p:stCondLst>
                                    <p:cond delay="0"/>
                                  </p:stCondLst>
                                  <p:childTnLst>
                                    <p:set>
                                      <p:cBhvr>
                                        <p:cTn id="25" dur="1" fill="hold">
                                          <p:stCondLst>
                                            <p:cond delay="0"/>
                                          </p:stCondLst>
                                        </p:cTn>
                                        <p:tgtEl>
                                          <p:spTgt spid="3">
                                            <p:txEl>
                                              <p:pRg st="6" end="6"/>
                                            </p:txEl>
                                          </p:spTgt>
                                        </p:tgtEl>
                                        <p:attrNameLst>
                                          <p:attrName>style.visibility</p:attrName>
                                        </p:attrNameLst>
                                      </p:cBhvr>
                                      <p:to>
                                        <p:strVal val="visible"/>
                                      </p:to>
                                    </p:set>
                                    <p:animEffect transition="in" filter="fade">
                                      <p:cBhvr>
                                        <p:cTn id="26"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US" sz="3600" b="1" dirty="0" smtClean="0">
                <a:latin typeface="Avenir Light"/>
                <a:cs typeface="Avenir Light"/>
              </a:rPr>
              <a:t>Social Media Group Strategic Plan</a:t>
            </a:r>
            <a:endParaRPr lang="en-US" sz="3600" b="1" dirty="0">
              <a:latin typeface="Avenir Light"/>
              <a:cs typeface="Avenir Light"/>
            </a:endParaRPr>
          </a:p>
        </p:txBody>
      </p:sp>
      <p:sp>
        <p:nvSpPr>
          <p:cNvPr id="5" name="Content Placeholder 4"/>
          <p:cNvSpPr>
            <a:spLocks noGrp="1"/>
          </p:cNvSpPr>
          <p:nvPr>
            <p:ph idx="1"/>
          </p:nvPr>
        </p:nvSpPr>
        <p:spPr/>
        <p:txBody>
          <a:bodyPr>
            <a:normAutofit/>
          </a:bodyPr>
          <a:lstStyle/>
          <a:p>
            <a:pPr fontAlgn="base"/>
            <a:r>
              <a:rPr lang="en-US" sz="2400" dirty="0">
                <a:latin typeface="Avenir Light"/>
                <a:cs typeface="Avenir Light"/>
              </a:rPr>
              <a:t>Apply innovative uses of social media to increase online interaction with the Library by </a:t>
            </a:r>
            <a:r>
              <a:rPr lang="en-US" sz="2400" dirty="0" smtClean="0">
                <a:latin typeface="Avenir Light"/>
                <a:cs typeface="Avenir Light"/>
              </a:rPr>
              <a:t>2015</a:t>
            </a:r>
          </a:p>
          <a:p>
            <a:pPr marL="0" indent="0" fontAlgn="base">
              <a:buNone/>
            </a:pPr>
            <a:endParaRPr lang="en-US" sz="1050" dirty="0" smtClean="0">
              <a:latin typeface="Avenir Light"/>
              <a:cs typeface="Avenir Light"/>
            </a:endParaRPr>
          </a:p>
          <a:p>
            <a:pPr marL="0" indent="0" fontAlgn="base">
              <a:buNone/>
            </a:pPr>
            <a:r>
              <a:rPr lang="en-US" sz="2400" b="1" dirty="0">
                <a:latin typeface="Avenir Light"/>
                <a:cs typeface="Avenir Light"/>
              </a:rPr>
              <a:t> </a:t>
            </a:r>
            <a:r>
              <a:rPr lang="en-US" sz="2400" b="1" dirty="0" smtClean="0">
                <a:latin typeface="Avenir Light"/>
                <a:cs typeface="Avenir Light"/>
              </a:rPr>
              <a:t>   </a:t>
            </a:r>
            <a:r>
              <a:rPr lang="en-US" sz="2000" b="1" u="sng" dirty="0" smtClean="0">
                <a:latin typeface="Avenir Light"/>
                <a:cs typeface="Avenir Light"/>
              </a:rPr>
              <a:t>SMG </a:t>
            </a:r>
            <a:r>
              <a:rPr lang="en-US" sz="2000" b="1" u="sng" dirty="0">
                <a:latin typeface="Avenir Light"/>
                <a:cs typeface="Avenir Light"/>
              </a:rPr>
              <a:t>Goals:</a:t>
            </a:r>
            <a:endParaRPr lang="en-US" sz="2000" dirty="0">
              <a:latin typeface="Avenir Light"/>
              <a:cs typeface="Avenir Light"/>
            </a:endParaRPr>
          </a:p>
          <a:p>
            <a:pPr lvl="1" fontAlgn="base"/>
            <a:r>
              <a:rPr lang="en-US" sz="2000" b="1" dirty="0">
                <a:latin typeface="Avenir Light"/>
                <a:cs typeface="Avenir Light"/>
              </a:rPr>
              <a:t>Create and distribute a monthly digest to inform library employees of social media successes and promote social media platforms</a:t>
            </a:r>
          </a:p>
          <a:p>
            <a:pPr lvl="1" fontAlgn="base"/>
            <a:r>
              <a:rPr lang="en-US" sz="2000" b="1" dirty="0">
                <a:latin typeface="Avenir Light"/>
                <a:cs typeface="Avenir Light"/>
              </a:rPr>
              <a:t>Increase student involvement on SMG</a:t>
            </a:r>
          </a:p>
          <a:p>
            <a:pPr lvl="2" fontAlgn="base"/>
            <a:r>
              <a:rPr lang="en-US" sz="1600" dirty="0">
                <a:latin typeface="Avenir Light"/>
                <a:cs typeface="Avenir Light"/>
              </a:rPr>
              <a:t>student suggestion of the week</a:t>
            </a:r>
          </a:p>
          <a:p>
            <a:pPr lvl="2" fontAlgn="base"/>
            <a:r>
              <a:rPr lang="en-US" sz="1600" dirty="0">
                <a:latin typeface="Avenir Light"/>
                <a:cs typeface="Avenir Light"/>
              </a:rPr>
              <a:t>student voice on SMG</a:t>
            </a:r>
          </a:p>
          <a:p>
            <a:pPr lvl="2" fontAlgn="base"/>
            <a:r>
              <a:rPr lang="en-US" sz="1600" dirty="0">
                <a:latin typeface="Avenir Light"/>
                <a:cs typeface="Avenir Light"/>
              </a:rPr>
              <a:t>develop social media internship</a:t>
            </a:r>
          </a:p>
          <a:p>
            <a:endParaRPr lang="en-US" dirty="0"/>
          </a:p>
        </p:txBody>
      </p:sp>
    </p:spTree>
    <p:extLst>
      <p:ext uri="{BB962C8B-B14F-4D97-AF65-F5344CB8AC3E}">
        <p14:creationId xmlns:p14="http://schemas.microsoft.com/office/powerpoint/2010/main" val="21874146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xEl>
                                              <p:pRg st="2" end="2"/>
                                            </p:txEl>
                                          </p:spTgt>
                                        </p:tgtEl>
                                        <p:attrNameLst>
                                          <p:attrName>style.visibility</p:attrName>
                                        </p:attrNameLst>
                                      </p:cBhvr>
                                      <p:to>
                                        <p:strVal val="visible"/>
                                      </p:to>
                                    </p:set>
                                    <p:animEffect transition="in" filter="fade">
                                      <p:cBhvr>
                                        <p:cTn id="7" dur="500"/>
                                        <p:tgtEl>
                                          <p:spTgt spid="5">
                                            <p:txEl>
                                              <p:pRg st="2" end="2"/>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5">
                                            <p:txEl>
                                              <p:pRg st="3" end="3"/>
                                            </p:txEl>
                                          </p:spTgt>
                                        </p:tgtEl>
                                        <p:attrNameLst>
                                          <p:attrName>style.visibility</p:attrName>
                                        </p:attrNameLst>
                                      </p:cBhvr>
                                      <p:to>
                                        <p:strVal val="visible"/>
                                      </p:to>
                                    </p:set>
                                    <p:animEffect transition="in" filter="fade">
                                      <p:cBhvr>
                                        <p:cTn id="10" dur="500"/>
                                        <p:tgtEl>
                                          <p:spTgt spid="5">
                                            <p:txEl>
                                              <p:pRg st="3" end="3"/>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5">
                                            <p:txEl>
                                              <p:pRg st="4" end="4"/>
                                            </p:txEl>
                                          </p:spTgt>
                                        </p:tgtEl>
                                        <p:attrNameLst>
                                          <p:attrName>style.visibility</p:attrName>
                                        </p:attrNameLst>
                                      </p:cBhvr>
                                      <p:to>
                                        <p:strVal val="visible"/>
                                      </p:to>
                                    </p:set>
                                    <p:animEffect transition="in" filter="fade">
                                      <p:cBhvr>
                                        <p:cTn id="15" dur="500"/>
                                        <p:tgtEl>
                                          <p:spTgt spid="5">
                                            <p:txEl>
                                              <p:pRg st="4" end="4"/>
                                            </p:txEl>
                                          </p:spTgt>
                                        </p:tgtEl>
                                      </p:cBhvr>
                                    </p:animEffect>
                                  </p:childTnLst>
                                </p:cTn>
                              </p:par>
                              <p:par>
                                <p:cTn id="16" presetID="10" presetClass="entr" presetSubtype="0" fill="hold" nodeType="withEffect">
                                  <p:stCondLst>
                                    <p:cond delay="0"/>
                                  </p:stCondLst>
                                  <p:childTnLst>
                                    <p:set>
                                      <p:cBhvr>
                                        <p:cTn id="17" dur="1" fill="hold">
                                          <p:stCondLst>
                                            <p:cond delay="0"/>
                                          </p:stCondLst>
                                        </p:cTn>
                                        <p:tgtEl>
                                          <p:spTgt spid="5">
                                            <p:txEl>
                                              <p:pRg st="5" end="5"/>
                                            </p:txEl>
                                          </p:spTgt>
                                        </p:tgtEl>
                                        <p:attrNameLst>
                                          <p:attrName>style.visibility</p:attrName>
                                        </p:attrNameLst>
                                      </p:cBhvr>
                                      <p:to>
                                        <p:strVal val="visible"/>
                                      </p:to>
                                    </p:set>
                                    <p:animEffect transition="in" filter="fade">
                                      <p:cBhvr>
                                        <p:cTn id="18" dur="500"/>
                                        <p:tgtEl>
                                          <p:spTgt spid="5">
                                            <p:txEl>
                                              <p:pRg st="5" end="5"/>
                                            </p:txEl>
                                          </p:spTgt>
                                        </p:tgtEl>
                                      </p:cBhvr>
                                    </p:animEffect>
                                  </p:childTnLst>
                                </p:cTn>
                              </p:par>
                              <p:par>
                                <p:cTn id="19" presetID="10" presetClass="entr" presetSubtype="0" fill="hold" nodeType="withEffect">
                                  <p:stCondLst>
                                    <p:cond delay="0"/>
                                  </p:stCondLst>
                                  <p:childTnLst>
                                    <p:set>
                                      <p:cBhvr>
                                        <p:cTn id="20" dur="1" fill="hold">
                                          <p:stCondLst>
                                            <p:cond delay="0"/>
                                          </p:stCondLst>
                                        </p:cTn>
                                        <p:tgtEl>
                                          <p:spTgt spid="5">
                                            <p:txEl>
                                              <p:pRg st="6" end="6"/>
                                            </p:txEl>
                                          </p:spTgt>
                                        </p:tgtEl>
                                        <p:attrNameLst>
                                          <p:attrName>style.visibility</p:attrName>
                                        </p:attrNameLst>
                                      </p:cBhvr>
                                      <p:to>
                                        <p:strVal val="visible"/>
                                      </p:to>
                                    </p:set>
                                    <p:animEffect transition="in" filter="fade">
                                      <p:cBhvr>
                                        <p:cTn id="21" dur="500"/>
                                        <p:tgtEl>
                                          <p:spTgt spid="5">
                                            <p:txEl>
                                              <p:pRg st="6" end="6"/>
                                            </p:txEl>
                                          </p:spTgt>
                                        </p:tgtEl>
                                      </p:cBhvr>
                                    </p:animEffect>
                                  </p:childTnLst>
                                </p:cTn>
                              </p:par>
                              <p:par>
                                <p:cTn id="22" presetID="10" presetClass="entr" presetSubtype="0" fill="hold" nodeType="withEffect">
                                  <p:stCondLst>
                                    <p:cond delay="0"/>
                                  </p:stCondLst>
                                  <p:childTnLst>
                                    <p:set>
                                      <p:cBhvr>
                                        <p:cTn id="23" dur="1" fill="hold">
                                          <p:stCondLst>
                                            <p:cond delay="0"/>
                                          </p:stCondLst>
                                        </p:cTn>
                                        <p:tgtEl>
                                          <p:spTgt spid="5">
                                            <p:txEl>
                                              <p:pRg st="7" end="7"/>
                                            </p:txEl>
                                          </p:spTgt>
                                        </p:tgtEl>
                                        <p:attrNameLst>
                                          <p:attrName>style.visibility</p:attrName>
                                        </p:attrNameLst>
                                      </p:cBhvr>
                                      <p:to>
                                        <p:strVal val="visible"/>
                                      </p:to>
                                    </p:set>
                                    <p:animEffect transition="in" filter="fade">
                                      <p:cBhvr>
                                        <p:cTn id="24" dur="500"/>
                                        <p:tgtEl>
                                          <p:spTgt spid="5">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b="1" dirty="0" smtClean="0">
                <a:latin typeface="Avenir Light"/>
                <a:cs typeface="Avenir Light"/>
              </a:rPr>
              <a:t>Social Media Group Strategic Plan</a:t>
            </a:r>
            <a:endParaRPr lang="en-US" sz="3600" b="1" dirty="0">
              <a:latin typeface="Avenir Light"/>
              <a:cs typeface="Avenir Light"/>
            </a:endParaRPr>
          </a:p>
        </p:txBody>
      </p:sp>
      <p:sp>
        <p:nvSpPr>
          <p:cNvPr id="3" name="Content Placeholder 2"/>
          <p:cNvSpPr>
            <a:spLocks noGrp="1"/>
          </p:cNvSpPr>
          <p:nvPr>
            <p:ph idx="1"/>
          </p:nvPr>
        </p:nvSpPr>
        <p:spPr/>
        <p:txBody>
          <a:bodyPr/>
          <a:lstStyle/>
          <a:p>
            <a:pPr fontAlgn="base"/>
            <a:r>
              <a:rPr lang="en-US" sz="2400" dirty="0">
                <a:latin typeface="Avenir Light"/>
                <a:cs typeface="Avenir Light"/>
              </a:rPr>
              <a:t>Conduct research involving student and community social media usage </a:t>
            </a:r>
            <a:r>
              <a:rPr lang="en-US" sz="2400" dirty="0" smtClean="0">
                <a:latin typeface="Avenir Light"/>
                <a:cs typeface="Avenir Light"/>
              </a:rPr>
              <a:t>and </a:t>
            </a:r>
            <a:r>
              <a:rPr lang="en-US" sz="2400" dirty="0">
                <a:latin typeface="Avenir Light"/>
                <a:cs typeface="Avenir Light"/>
              </a:rPr>
              <a:t>track results by </a:t>
            </a:r>
            <a:r>
              <a:rPr lang="en-US" sz="2400" dirty="0" smtClean="0">
                <a:latin typeface="Avenir Light"/>
                <a:cs typeface="Avenir Light"/>
              </a:rPr>
              <a:t>2016</a:t>
            </a:r>
          </a:p>
          <a:p>
            <a:pPr marL="0" indent="0" fontAlgn="base">
              <a:buNone/>
            </a:pPr>
            <a:endParaRPr lang="en-US" sz="1050" dirty="0">
              <a:latin typeface="Avenir Light"/>
              <a:cs typeface="Avenir Light"/>
            </a:endParaRPr>
          </a:p>
          <a:p>
            <a:pPr marL="0" indent="0" fontAlgn="base">
              <a:buNone/>
            </a:pPr>
            <a:r>
              <a:rPr lang="en-US" sz="2400" b="1" dirty="0">
                <a:latin typeface="Avenir Light"/>
                <a:cs typeface="Avenir Light"/>
              </a:rPr>
              <a:t> </a:t>
            </a:r>
            <a:r>
              <a:rPr lang="en-US" sz="2400" b="1" dirty="0" smtClean="0">
                <a:latin typeface="Avenir Light"/>
                <a:cs typeface="Avenir Light"/>
              </a:rPr>
              <a:t>   </a:t>
            </a:r>
            <a:r>
              <a:rPr lang="en-US" sz="2000" b="1" u="sng" dirty="0" smtClean="0">
                <a:latin typeface="Avenir Light"/>
                <a:cs typeface="Avenir Light"/>
              </a:rPr>
              <a:t>SMG </a:t>
            </a:r>
            <a:r>
              <a:rPr lang="en-US" sz="2000" b="1" u="sng" dirty="0">
                <a:latin typeface="Avenir Light"/>
                <a:cs typeface="Avenir Light"/>
              </a:rPr>
              <a:t>Goals:</a:t>
            </a:r>
            <a:endParaRPr lang="en-US" sz="2000" dirty="0">
              <a:latin typeface="Avenir Light"/>
              <a:cs typeface="Avenir Light"/>
            </a:endParaRPr>
          </a:p>
          <a:p>
            <a:pPr lvl="1" fontAlgn="base"/>
            <a:r>
              <a:rPr lang="en-US" sz="2000" b="1" dirty="0">
                <a:latin typeface="Avenir Light"/>
                <a:cs typeface="Avenir Light"/>
              </a:rPr>
              <a:t>Facebook advertising</a:t>
            </a:r>
          </a:p>
          <a:p>
            <a:pPr lvl="1" fontAlgn="base"/>
            <a:r>
              <a:rPr lang="en-US" sz="2000" b="1" dirty="0">
                <a:latin typeface="Avenir Light"/>
                <a:cs typeface="Avenir Light"/>
              </a:rPr>
              <a:t>Online communities in an academic </a:t>
            </a:r>
            <a:r>
              <a:rPr lang="en-US" sz="2000" b="1" dirty="0" smtClean="0">
                <a:latin typeface="Avenir Light"/>
                <a:cs typeface="Avenir Light"/>
              </a:rPr>
              <a:t>context, particularly through Twitter</a:t>
            </a:r>
            <a:endParaRPr lang="en-US" sz="2000" b="1" dirty="0">
              <a:latin typeface="Avenir Light"/>
              <a:cs typeface="Avenir Light"/>
            </a:endParaRPr>
          </a:p>
          <a:p>
            <a:pPr lvl="1" fontAlgn="base"/>
            <a:r>
              <a:rPr lang="en-US" sz="2000" b="1" dirty="0">
                <a:latin typeface="Avenir Light"/>
                <a:cs typeface="Avenir Light"/>
              </a:rPr>
              <a:t>Social media </a:t>
            </a:r>
            <a:r>
              <a:rPr lang="en-US" sz="2000" b="1" dirty="0" smtClean="0">
                <a:latin typeface="Avenir Light"/>
                <a:cs typeface="Avenir Light"/>
              </a:rPr>
              <a:t>assessment (Assessment in Action)</a:t>
            </a:r>
            <a:endParaRPr lang="en-US" sz="2000" b="1" dirty="0">
              <a:latin typeface="Avenir Light"/>
              <a:cs typeface="Avenir Light"/>
            </a:endParaRPr>
          </a:p>
          <a:p>
            <a:endParaRPr lang="en-US" dirty="0"/>
          </a:p>
        </p:txBody>
      </p:sp>
    </p:spTree>
    <p:extLst>
      <p:ext uri="{BB962C8B-B14F-4D97-AF65-F5344CB8AC3E}">
        <p14:creationId xmlns:p14="http://schemas.microsoft.com/office/powerpoint/2010/main" val="34851134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fade">
                                      <p:cBhvr>
                                        <p:cTn id="7" dur="500"/>
                                        <p:tgtEl>
                                          <p:spTgt spid="3">
                                            <p:txEl>
                                              <p:pRg st="2" end="2"/>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3">
                                            <p:txEl>
                                              <p:pRg st="3" end="3"/>
                                            </p:txEl>
                                          </p:spTgt>
                                        </p:tgtEl>
                                        <p:attrNameLst>
                                          <p:attrName>style.visibility</p:attrName>
                                        </p:attrNameLst>
                                      </p:cBhvr>
                                      <p:to>
                                        <p:strVal val="visible"/>
                                      </p:to>
                                    </p:set>
                                    <p:animEffect transition="in" filter="fade">
                                      <p:cBhvr>
                                        <p:cTn id="10" dur="500"/>
                                        <p:tgtEl>
                                          <p:spTgt spid="3">
                                            <p:txEl>
                                              <p:pRg st="3" end="3"/>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animEffect transition="in" filter="fade">
                                      <p:cBhvr>
                                        <p:cTn id="15" dur="500"/>
                                        <p:tgtEl>
                                          <p:spTgt spid="3">
                                            <p:txEl>
                                              <p:pRg st="4" end="4"/>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3">
                                            <p:txEl>
                                              <p:pRg st="5" end="5"/>
                                            </p:txEl>
                                          </p:spTgt>
                                        </p:tgtEl>
                                        <p:attrNameLst>
                                          <p:attrName>style.visibility</p:attrName>
                                        </p:attrNameLst>
                                      </p:cBhvr>
                                      <p:to>
                                        <p:strVal val="visible"/>
                                      </p:to>
                                    </p:set>
                                    <p:animEffect transition="in" filter="fade">
                                      <p:cBhvr>
                                        <p:cTn id="20"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normAutofit/>
          </a:bodyPr>
          <a:lstStyle/>
          <a:p>
            <a:r>
              <a:rPr lang="en-US" sz="3600" b="1" dirty="0" smtClean="0">
                <a:latin typeface="Avenir Light"/>
                <a:cs typeface="Avenir Light"/>
              </a:rPr>
              <a:t>Becoming a social media leader</a:t>
            </a:r>
            <a:endParaRPr lang="en-US" sz="3600" dirty="0">
              <a:latin typeface="Avenir Light"/>
              <a:cs typeface="Avenir Light"/>
            </a:endParaRPr>
          </a:p>
        </p:txBody>
      </p:sp>
      <p:sp>
        <p:nvSpPr>
          <p:cNvPr id="3" name="Subtitle 2"/>
          <p:cNvSpPr>
            <a:spLocks noGrp="1"/>
          </p:cNvSpPr>
          <p:nvPr>
            <p:ph type="subTitle" idx="1"/>
          </p:nvPr>
        </p:nvSpPr>
        <p:spPr>
          <a:xfrm>
            <a:off x="1371600" y="3200400"/>
            <a:ext cx="6400800" cy="1752600"/>
          </a:xfrm>
        </p:spPr>
        <p:txBody>
          <a:bodyPr/>
          <a:lstStyle/>
          <a:p>
            <a:r>
              <a:rPr lang="en-US" dirty="0" smtClean="0">
                <a:latin typeface="Avenir Light"/>
                <a:cs typeface="Avenir Light"/>
              </a:rPr>
              <a:t>Lead and educate your peer organizations</a:t>
            </a:r>
            <a:endParaRPr lang="en-US" dirty="0">
              <a:latin typeface="Avenir Light"/>
              <a:cs typeface="Avenir Light"/>
            </a:endParaRPr>
          </a:p>
        </p:txBody>
      </p:sp>
    </p:spTree>
    <p:extLst>
      <p:ext uri="{BB962C8B-B14F-4D97-AF65-F5344CB8AC3E}">
        <p14:creationId xmlns:p14="http://schemas.microsoft.com/office/powerpoint/2010/main" val="1410996991"/>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4000" b="1" dirty="0">
                <a:latin typeface="Avenir Light"/>
                <a:cs typeface="Avenir Light"/>
              </a:rPr>
              <a:t>Becoming a social media leader</a:t>
            </a:r>
          </a:p>
        </p:txBody>
      </p:sp>
      <p:sp>
        <p:nvSpPr>
          <p:cNvPr id="3" name="Content Placeholder 2"/>
          <p:cNvSpPr>
            <a:spLocks noGrp="1"/>
          </p:cNvSpPr>
          <p:nvPr>
            <p:ph idx="1"/>
          </p:nvPr>
        </p:nvSpPr>
        <p:spPr/>
        <p:txBody>
          <a:bodyPr/>
          <a:lstStyle/>
          <a:p>
            <a:pPr fontAlgn="base"/>
            <a:r>
              <a:rPr lang="en-US" dirty="0">
                <a:latin typeface="Avenir Light"/>
                <a:cs typeface="Avenir Light"/>
              </a:rPr>
              <a:t>Teach workshops</a:t>
            </a:r>
          </a:p>
          <a:p>
            <a:pPr lvl="1" fontAlgn="base"/>
            <a:r>
              <a:rPr lang="en-US" dirty="0">
                <a:latin typeface="Avenir Light"/>
                <a:cs typeface="Avenir Light"/>
              </a:rPr>
              <a:t>general</a:t>
            </a:r>
          </a:p>
          <a:p>
            <a:pPr lvl="1" fontAlgn="base"/>
            <a:r>
              <a:rPr lang="en-US" dirty="0">
                <a:latin typeface="Avenir Light"/>
                <a:cs typeface="Avenir Light"/>
              </a:rPr>
              <a:t>a specific SM technology</a:t>
            </a:r>
          </a:p>
          <a:p>
            <a:pPr fontAlgn="base"/>
            <a:r>
              <a:rPr lang="en-US" dirty="0">
                <a:latin typeface="Avenir Light"/>
                <a:cs typeface="Avenir Light"/>
              </a:rPr>
              <a:t>Organize SM events</a:t>
            </a:r>
          </a:p>
          <a:p>
            <a:pPr lvl="1" fontAlgn="base"/>
            <a:r>
              <a:rPr lang="en-US" dirty="0">
                <a:latin typeface="Avenir Light"/>
                <a:cs typeface="Avenir Light"/>
              </a:rPr>
              <a:t>Social Media Summit</a:t>
            </a:r>
          </a:p>
          <a:p>
            <a:pPr lvl="1" fontAlgn="base"/>
            <a:r>
              <a:rPr lang="en-US" dirty="0">
                <a:latin typeface="Avenir Light"/>
                <a:cs typeface="Avenir Light"/>
              </a:rPr>
              <a:t>Brown bag discussions </a:t>
            </a:r>
          </a:p>
          <a:p>
            <a:pPr fontAlgn="base"/>
            <a:r>
              <a:rPr lang="en-US" dirty="0">
                <a:latin typeface="Avenir Light"/>
                <a:cs typeface="Avenir Light"/>
              </a:rPr>
              <a:t>Promote best practices</a:t>
            </a:r>
          </a:p>
          <a:p>
            <a:endParaRPr lang="en-US" dirty="0"/>
          </a:p>
        </p:txBody>
      </p:sp>
    </p:spTree>
    <p:extLst>
      <p:ext uri="{BB962C8B-B14F-4D97-AF65-F5344CB8AC3E}">
        <p14:creationId xmlns:p14="http://schemas.microsoft.com/office/powerpoint/2010/main" val="3525731873"/>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a:latin typeface="Avenir Light"/>
                <a:cs typeface="Avenir Light"/>
              </a:rPr>
              <a:t>Becoming a social media leader</a:t>
            </a:r>
            <a:endParaRPr lang="en-US" dirty="0"/>
          </a:p>
        </p:txBody>
      </p:sp>
      <p:sp>
        <p:nvSpPr>
          <p:cNvPr id="3" name="Content Placeholder 2"/>
          <p:cNvSpPr>
            <a:spLocks noGrp="1"/>
          </p:cNvSpPr>
          <p:nvPr>
            <p:ph idx="1"/>
          </p:nvPr>
        </p:nvSpPr>
        <p:spPr/>
        <p:txBody>
          <a:bodyPr/>
          <a:lstStyle/>
          <a:p>
            <a:pPr marL="0" indent="0">
              <a:buNone/>
            </a:pPr>
            <a:r>
              <a:rPr lang="en-US" dirty="0" smtClean="0">
                <a:latin typeface="Avenir Light"/>
                <a:cs typeface="Avenir Light"/>
              </a:rPr>
              <a:t>Strategize with groups across campus and community</a:t>
            </a:r>
            <a:endParaRPr lang="en-US" dirty="0">
              <a:latin typeface="Avenir Light"/>
              <a:cs typeface="Avenir Light"/>
            </a:endParaRPr>
          </a:p>
          <a:p>
            <a:pPr lvl="1"/>
            <a:r>
              <a:rPr lang="en-US" dirty="0" smtClean="0">
                <a:latin typeface="Avenir Light"/>
                <a:cs typeface="Avenir Light"/>
              </a:rPr>
              <a:t>Web Communications or umbrella organization leadership</a:t>
            </a:r>
          </a:p>
          <a:p>
            <a:pPr lvl="1"/>
            <a:r>
              <a:rPr lang="en-US" dirty="0" smtClean="0">
                <a:latin typeface="Avenir Light"/>
                <a:cs typeface="Avenir Light"/>
              </a:rPr>
              <a:t>Start a Community Social Media Group to share ideas</a:t>
            </a:r>
          </a:p>
          <a:p>
            <a:pPr lvl="1"/>
            <a:r>
              <a:rPr lang="en-US" dirty="0" smtClean="0">
                <a:latin typeface="Avenir Light"/>
                <a:cs typeface="Avenir Light"/>
              </a:rPr>
              <a:t>Integrate related Library entities for a unified voice rather than disparate accounts (FOL)</a:t>
            </a:r>
            <a:endParaRPr lang="en-US" dirty="0">
              <a:latin typeface="Avenir Light"/>
              <a:cs typeface="Avenir Light"/>
            </a:endParaRPr>
          </a:p>
        </p:txBody>
      </p:sp>
    </p:spTree>
    <p:extLst>
      <p:ext uri="{BB962C8B-B14F-4D97-AF65-F5344CB8AC3E}">
        <p14:creationId xmlns:p14="http://schemas.microsoft.com/office/powerpoint/2010/main" val="2218115947"/>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a:latin typeface="Avenir Light"/>
                <a:cs typeface="Avenir Light"/>
              </a:rPr>
              <a:t>Becoming a social media leader</a:t>
            </a:r>
            <a:endParaRPr lang="en-US" dirty="0"/>
          </a:p>
        </p:txBody>
      </p:sp>
      <p:sp>
        <p:nvSpPr>
          <p:cNvPr id="3" name="Content Placeholder 2"/>
          <p:cNvSpPr>
            <a:spLocks noGrp="1"/>
          </p:cNvSpPr>
          <p:nvPr>
            <p:ph idx="1"/>
          </p:nvPr>
        </p:nvSpPr>
        <p:spPr/>
        <p:txBody>
          <a:bodyPr/>
          <a:lstStyle/>
          <a:p>
            <a:r>
              <a:rPr lang="en-US" dirty="0" smtClean="0">
                <a:latin typeface="Avenir Light"/>
                <a:cs typeface="Avenir Light"/>
              </a:rPr>
              <a:t>Talk </a:t>
            </a:r>
            <a:r>
              <a:rPr lang="en-US" dirty="0">
                <a:latin typeface="Avenir Light"/>
                <a:cs typeface="Avenir Light"/>
              </a:rPr>
              <a:t>with users of social media to understand better how they are using social </a:t>
            </a:r>
            <a:r>
              <a:rPr lang="en-US" dirty="0" smtClean="0">
                <a:latin typeface="Avenir Light"/>
                <a:cs typeface="Avenir Light"/>
              </a:rPr>
              <a:t>media</a:t>
            </a:r>
          </a:p>
          <a:p>
            <a:r>
              <a:rPr lang="en-US" dirty="0" smtClean="0">
                <a:latin typeface="Avenir Light"/>
                <a:cs typeface="Avenir Light"/>
              </a:rPr>
              <a:t>Find </a:t>
            </a:r>
            <a:r>
              <a:rPr lang="en-US" dirty="0">
                <a:latin typeface="Avenir Light"/>
                <a:cs typeface="Avenir Light"/>
              </a:rPr>
              <a:t>out what they would expect from the Library’s social media in terms of types of </a:t>
            </a:r>
            <a:r>
              <a:rPr lang="en-US" dirty="0" smtClean="0">
                <a:latin typeface="Avenir Light"/>
                <a:cs typeface="Avenir Light"/>
              </a:rPr>
              <a:t>posts</a:t>
            </a:r>
            <a:endParaRPr lang="en-US" dirty="0">
              <a:latin typeface="Avenir Light"/>
              <a:cs typeface="Avenir Light"/>
            </a:endParaRPr>
          </a:p>
          <a:p>
            <a:r>
              <a:rPr lang="en-US" dirty="0" smtClean="0">
                <a:latin typeface="Avenir Light"/>
                <a:cs typeface="Avenir Light"/>
              </a:rPr>
              <a:t>Find </a:t>
            </a:r>
            <a:r>
              <a:rPr lang="en-US" dirty="0">
                <a:latin typeface="Avenir Light"/>
                <a:cs typeface="Avenir Light"/>
              </a:rPr>
              <a:t>those who represent the people you’re trying to </a:t>
            </a:r>
            <a:r>
              <a:rPr lang="en-US" dirty="0" smtClean="0">
                <a:latin typeface="Avenir Light"/>
                <a:cs typeface="Avenir Light"/>
              </a:rPr>
              <a:t>reach</a:t>
            </a:r>
            <a:endParaRPr lang="en-US" dirty="0">
              <a:latin typeface="Avenir Light"/>
              <a:cs typeface="Avenir Light"/>
            </a:endParaRPr>
          </a:p>
        </p:txBody>
      </p:sp>
    </p:spTree>
    <p:extLst>
      <p:ext uri="{BB962C8B-B14F-4D97-AF65-F5344CB8AC3E}">
        <p14:creationId xmlns:p14="http://schemas.microsoft.com/office/powerpoint/2010/main" val="3764234171"/>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en-US" b="1" dirty="0" smtClean="0">
                <a:latin typeface="Avenir Light"/>
                <a:cs typeface="Avenir Light"/>
              </a:rPr>
              <a:t>Assessment</a:t>
            </a:r>
            <a:endParaRPr lang="en-US" b="1" dirty="0">
              <a:latin typeface="Avenir Light"/>
              <a:cs typeface="Avenir Light"/>
            </a:endParaRPr>
          </a:p>
        </p:txBody>
      </p:sp>
    </p:spTree>
    <p:extLst>
      <p:ext uri="{BB962C8B-B14F-4D97-AF65-F5344CB8AC3E}">
        <p14:creationId xmlns:p14="http://schemas.microsoft.com/office/powerpoint/2010/main" val="446682618"/>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latin typeface="Avenir Light"/>
                <a:cs typeface="Avenir Light"/>
              </a:rPr>
              <a:t>Student Focus Groups</a:t>
            </a:r>
            <a:endParaRPr lang="en-US" b="1" dirty="0">
              <a:latin typeface="Avenir Light"/>
              <a:cs typeface="Avenir Light"/>
            </a:endParaRPr>
          </a:p>
        </p:txBody>
      </p:sp>
      <p:sp>
        <p:nvSpPr>
          <p:cNvPr id="3" name="Content Placeholder 2"/>
          <p:cNvSpPr>
            <a:spLocks noGrp="1"/>
          </p:cNvSpPr>
          <p:nvPr>
            <p:ph idx="1"/>
          </p:nvPr>
        </p:nvSpPr>
        <p:spPr/>
        <p:txBody>
          <a:bodyPr/>
          <a:lstStyle/>
          <a:p>
            <a:pPr marL="0" indent="0" algn="ctr">
              <a:buNone/>
            </a:pPr>
            <a:r>
              <a:rPr lang="en-US" dirty="0">
                <a:latin typeface="Avenir Light"/>
                <a:cs typeface="Avenir Light"/>
              </a:rPr>
              <a:t>“Organizations are sort of notoriously bland on their social media accounts, because everything you say represents the entire organization and it’s very hard to be edgy or funny when you have the organization’s face attached to it.”</a:t>
            </a:r>
          </a:p>
        </p:txBody>
      </p:sp>
    </p:spTree>
    <p:extLst>
      <p:ext uri="{BB962C8B-B14F-4D97-AF65-F5344CB8AC3E}">
        <p14:creationId xmlns:p14="http://schemas.microsoft.com/office/powerpoint/2010/main" val="3150543719"/>
      </p:ext>
    </p:extLst>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latin typeface="Avenir Light"/>
                <a:cs typeface="Avenir Light"/>
              </a:rPr>
              <a:t>Student Focus Groups</a:t>
            </a:r>
            <a:endParaRPr lang="en-US" b="1" dirty="0">
              <a:latin typeface="Avenir Light"/>
              <a:cs typeface="Avenir Light"/>
            </a:endParaRPr>
          </a:p>
        </p:txBody>
      </p:sp>
      <p:sp>
        <p:nvSpPr>
          <p:cNvPr id="3" name="Content Placeholder 2"/>
          <p:cNvSpPr>
            <a:spLocks noGrp="1"/>
          </p:cNvSpPr>
          <p:nvPr>
            <p:ph idx="1"/>
          </p:nvPr>
        </p:nvSpPr>
        <p:spPr/>
        <p:txBody>
          <a:bodyPr>
            <a:normAutofit lnSpcReduction="10000"/>
          </a:bodyPr>
          <a:lstStyle/>
          <a:p>
            <a:pPr marL="0" indent="0">
              <a:buNone/>
            </a:pPr>
            <a:r>
              <a:rPr lang="en-US" dirty="0">
                <a:latin typeface="Avenir Light"/>
                <a:cs typeface="Avenir Light"/>
              </a:rPr>
              <a:t>Q: How important is the idea of personality for social media?</a:t>
            </a:r>
          </a:p>
          <a:p>
            <a:pPr marL="0" indent="0">
              <a:buNone/>
            </a:pPr>
            <a:r>
              <a:rPr lang="en-US" dirty="0">
                <a:latin typeface="Avenir Light"/>
                <a:cs typeface="Avenir Light"/>
              </a:rPr>
              <a:t/>
            </a:r>
            <a:br>
              <a:rPr lang="en-US" dirty="0">
                <a:latin typeface="Avenir Light"/>
                <a:cs typeface="Avenir Light"/>
              </a:rPr>
            </a:br>
            <a:r>
              <a:rPr lang="en-US" dirty="0">
                <a:latin typeface="Avenir Light"/>
                <a:cs typeface="Avenir Light"/>
              </a:rPr>
              <a:t>A: It’s essential.</a:t>
            </a:r>
          </a:p>
          <a:p>
            <a:pPr marL="0" indent="0">
              <a:buNone/>
            </a:pPr>
            <a:r>
              <a:rPr lang="en-US" dirty="0">
                <a:latin typeface="Avenir Light"/>
                <a:cs typeface="Avenir Light"/>
              </a:rPr>
              <a:t/>
            </a:r>
            <a:br>
              <a:rPr lang="en-US" dirty="0">
                <a:latin typeface="Avenir Light"/>
                <a:cs typeface="Avenir Light"/>
              </a:rPr>
            </a:br>
            <a:r>
              <a:rPr lang="en-US" dirty="0">
                <a:latin typeface="Avenir Light"/>
                <a:cs typeface="Avenir Light"/>
              </a:rPr>
              <a:t>A: It’s huge. Which </a:t>
            </a:r>
            <a:r>
              <a:rPr lang="en-US" dirty="0" smtClean="0">
                <a:latin typeface="Avenir Light"/>
                <a:cs typeface="Avenir Light"/>
              </a:rPr>
              <a:t>again, I </a:t>
            </a:r>
            <a:r>
              <a:rPr lang="en-US" dirty="0">
                <a:latin typeface="Avenir Light"/>
                <a:cs typeface="Avenir Light"/>
              </a:rPr>
              <a:t>think, coming back to campus and coming back to the library, the library and the Rocky G has personality, and that’s why people follow it</a:t>
            </a:r>
          </a:p>
        </p:txBody>
      </p:sp>
    </p:spTree>
    <p:extLst>
      <p:ext uri="{BB962C8B-B14F-4D97-AF65-F5344CB8AC3E}">
        <p14:creationId xmlns:p14="http://schemas.microsoft.com/office/powerpoint/2010/main" val="373834642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Screen Shot 2013-08-19 at 6.40.57 PM.pn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04800" y="685800"/>
            <a:ext cx="8610600" cy="5659753"/>
          </a:xfrm>
          <a:prstGeom prst="rect">
            <a:avLst/>
          </a:prstGeom>
        </p:spPr>
      </p:pic>
    </p:spTree>
    <p:extLst>
      <p:ext uri="{BB962C8B-B14F-4D97-AF65-F5344CB8AC3E}">
        <p14:creationId xmlns:p14="http://schemas.microsoft.com/office/powerpoint/2010/main" val="132576306"/>
      </p:ext>
    </p:extLst>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latin typeface="Avenir Light"/>
                <a:cs typeface="Avenir Light"/>
              </a:rPr>
              <a:t>Student Focus Groups</a:t>
            </a:r>
            <a:endParaRPr lang="en-US" b="1" dirty="0">
              <a:latin typeface="Avenir Light"/>
              <a:cs typeface="Avenir Light"/>
            </a:endParaRPr>
          </a:p>
        </p:txBody>
      </p:sp>
      <p:sp>
        <p:nvSpPr>
          <p:cNvPr id="3" name="Content Placeholder 2"/>
          <p:cNvSpPr>
            <a:spLocks noGrp="1"/>
          </p:cNvSpPr>
          <p:nvPr>
            <p:ph idx="1"/>
          </p:nvPr>
        </p:nvSpPr>
        <p:spPr>
          <a:xfrm>
            <a:off x="457200" y="3200400"/>
            <a:ext cx="8229600" cy="2925763"/>
          </a:xfrm>
        </p:spPr>
        <p:txBody>
          <a:bodyPr>
            <a:normAutofit/>
          </a:bodyPr>
          <a:lstStyle/>
          <a:p>
            <a:pPr marL="0" indent="0" algn="ctr">
              <a:buNone/>
            </a:pPr>
            <a:r>
              <a:rPr lang="en-US" dirty="0">
                <a:latin typeface="Avenir Light"/>
                <a:cs typeface="Avenir Light"/>
              </a:rPr>
              <a:t>“</a:t>
            </a:r>
            <a:r>
              <a:rPr lang="en-US" dirty="0" err="1">
                <a:latin typeface="Avenir Light"/>
                <a:cs typeface="Avenir Light"/>
              </a:rPr>
              <a:t>Shareability</a:t>
            </a:r>
            <a:r>
              <a:rPr lang="en-US" dirty="0">
                <a:latin typeface="Avenir Light"/>
                <a:cs typeface="Avenir Light"/>
              </a:rPr>
              <a:t> is so important.”</a:t>
            </a:r>
          </a:p>
        </p:txBody>
      </p:sp>
    </p:spTree>
    <p:extLst>
      <p:ext uri="{BB962C8B-B14F-4D97-AF65-F5344CB8AC3E}">
        <p14:creationId xmlns:p14="http://schemas.microsoft.com/office/powerpoint/2010/main" val="1336977070"/>
      </p:ext>
    </p:extLst>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latin typeface="Avenir Light"/>
                <a:cs typeface="Avenir Light"/>
              </a:rPr>
              <a:t>Student Focus Groups</a:t>
            </a:r>
            <a:endParaRPr lang="en-US" b="1" dirty="0">
              <a:latin typeface="Avenir Light"/>
              <a:cs typeface="Avenir Light"/>
            </a:endParaRPr>
          </a:p>
        </p:txBody>
      </p:sp>
      <p:sp>
        <p:nvSpPr>
          <p:cNvPr id="3" name="Content Placeholder 2"/>
          <p:cNvSpPr>
            <a:spLocks noGrp="1"/>
          </p:cNvSpPr>
          <p:nvPr>
            <p:ph idx="1"/>
          </p:nvPr>
        </p:nvSpPr>
        <p:spPr/>
        <p:txBody>
          <a:bodyPr>
            <a:normAutofit/>
          </a:bodyPr>
          <a:lstStyle/>
          <a:p>
            <a:pPr marL="0" indent="0">
              <a:buNone/>
            </a:pPr>
            <a:r>
              <a:rPr lang="en-US" dirty="0">
                <a:latin typeface="Avenir Light"/>
                <a:cs typeface="Avenir Light"/>
              </a:rPr>
              <a:t/>
            </a:r>
            <a:br>
              <a:rPr lang="en-US" dirty="0">
                <a:latin typeface="Avenir Light"/>
                <a:cs typeface="Avenir Light"/>
              </a:rPr>
            </a:br>
            <a:r>
              <a:rPr lang="en-US" dirty="0">
                <a:latin typeface="Avenir Light"/>
                <a:cs typeface="Avenir Light"/>
              </a:rPr>
              <a:t>Q: That level of interaction enabled by social media leads in a way to a greater feeling of connection with the library? In that example.</a:t>
            </a:r>
          </a:p>
          <a:p>
            <a:pPr marL="0" indent="0">
              <a:buNone/>
            </a:pPr>
            <a:r>
              <a:rPr lang="en-US" dirty="0">
                <a:latin typeface="Avenir Light"/>
                <a:cs typeface="Avenir Light"/>
              </a:rPr>
              <a:t/>
            </a:r>
            <a:br>
              <a:rPr lang="en-US" dirty="0">
                <a:latin typeface="Avenir Light"/>
                <a:cs typeface="Avenir Light"/>
              </a:rPr>
            </a:br>
            <a:r>
              <a:rPr lang="en-US" dirty="0">
                <a:latin typeface="Avenir Light"/>
                <a:cs typeface="Avenir Light"/>
              </a:rPr>
              <a:t>A: </a:t>
            </a:r>
            <a:r>
              <a:rPr lang="en-US" dirty="0" err="1">
                <a:latin typeface="Avenir Light"/>
                <a:cs typeface="Avenir Light"/>
              </a:rPr>
              <a:t>Mmhm</a:t>
            </a:r>
            <a:r>
              <a:rPr lang="en-US" dirty="0">
                <a:latin typeface="Avenir Light"/>
                <a:cs typeface="Avenir Light"/>
              </a:rPr>
              <a:t>.</a:t>
            </a:r>
          </a:p>
        </p:txBody>
      </p:sp>
    </p:spTree>
    <p:extLst>
      <p:ext uri="{BB962C8B-B14F-4D97-AF65-F5344CB8AC3E}">
        <p14:creationId xmlns:p14="http://schemas.microsoft.com/office/powerpoint/2010/main" val="523692173"/>
      </p:ext>
    </p:extLst>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latin typeface="Avenir Light"/>
                <a:cs typeface="Avenir Light"/>
              </a:rPr>
              <a:t>Student Focus Groups</a:t>
            </a:r>
            <a:endParaRPr lang="en-US" b="1" dirty="0">
              <a:latin typeface="Avenir Light"/>
              <a:cs typeface="Avenir Light"/>
            </a:endParaRPr>
          </a:p>
        </p:txBody>
      </p:sp>
      <p:sp>
        <p:nvSpPr>
          <p:cNvPr id="3" name="Content Placeholder 2"/>
          <p:cNvSpPr>
            <a:spLocks noGrp="1"/>
          </p:cNvSpPr>
          <p:nvPr>
            <p:ph idx="1"/>
          </p:nvPr>
        </p:nvSpPr>
        <p:spPr/>
        <p:txBody>
          <a:bodyPr>
            <a:normAutofit/>
          </a:bodyPr>
          <a:lstStyle/>
          <a:p>
            <a:pPr marL="0" indent="0" algn="ctr">
              <a:buNone/>
            </a:pPr>
            <a:r>
              <a:rPr lang="en-US" dirty="0">
                <a:latin typeface="Avenir Light"/>
                <a:cs typeface="Avenir Light"/>
              </a:rPr>
              <a:t>“If you have a Twitter account, you have to give people a reason to follow you. I think a lot of entities at MSU don’t understand that. The library does an awesome job. You guys give people a reason to follow you. You’re responsive. You’re clever. Interesting. And it’s not just event updates. And I’m serious. </a:t>
            </a:r>
            <a:r>
              <a:rPr lang="en-US" dirty="0" smtClean="0">
                <a:latin typeface="Avenir Light"/>
                <a:cs typeface="Avenir Light"/>
              </a:rPr>
              <a:t>I </a:t>
            </a:r>
            <a:r>
              <a:rPr lang="en-US" dirty="0">
                <a:latin typeface="Avenir Light"/>
                <a:cs typeface="Avenir Light"/>
              </a:rPr>
              <a:t>really admire all of the social media at the library.”</a:t>
            </a:r>
          </a:p>
        </p:txBody>
      </p:sp>
    </p:spTree>
    <p:extLst>
      <p:ext uri="{BB962C8B-B14F-4D97-AF65-F5344CB8AC3E}">
        <p14:creationId xmlns:p14="http://schemas.microsoft.com/office/powerpoint/2010/main" val="523692173"/>
      </p:ext>
    </p:extLst>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Untitled.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955800" y="546100"/>
            <a:ext cx="5230020" cy="5760336"/>
          </a:xfrm>
          <a:prstGeom prst="rect">
            <a:avLst/>
          </a:prstGeom>
        </p:spPr>
      </p:pic>
    </p:spTree>
    <p:extLst>
      <p:ext uri="{BB962C8B-B14F-4D97-AF65-F5344CB8AC3E}">
        <p14:creationId xmlns:p14="http://schemas.microsoft.com/office/powerpoint/2010/main" val="356376926"/>
      </p:ext>
    </p:extLst>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Untitle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55800" y="1841500"/>
            <a:ext cx="5230020" cy="3163613"/>
          </a:xfrm>
          <a:prstGeom prst="rect">
            <a:avLst/>
          </a:prstGeom>
        </p:spPr>
      </p:pic>
    </p:spTree>
    <p:extLst>
      <p:ext uri="{BB962C8B-B14F-4D97-AF65-F5344CB8AC3E}">
        <p14:creationId xmlns:p14="http://schemas.microsoft.com/office/powerpoint/2010/main" val="3662480697"/>
      </p:ext>
    </p:extLst>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Untitled.pdf"/>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17700" y="152400"/>
            <a:ext cx="5308600" cy="6553200"/>
          </a:xfrm>
          <a:prstGeom prst="rect">
            <a:avLst/>
          </a:prstGeom>
        </p:spPr>
      </p:pic>
    </p:spTree>
    <p:extLst>
      <p:ext uri="{BB962C8B-B14F-4D97-AF65-F5344CB8AC3E}">
        <p14:creationId xmlns:p14="http://schemas.microsoft.com/office/powerpoint/2010/main" val="439358414"/>
      </p:ext>
    </p:extLst>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latin typeface="Avenir Light"/>
                <a:cs typeface="Avenir Light"/>
              </a:rPr>
              <a:t>Final Thoughts</a:t>
            </a:r>
            <a:endParaRPr lang="en-US" b="1" dirty="0">
              <a:latin typeface="Avenir Light"/>
              <a:cs typeface="Avenir Light"/>
            </a:endParaRPr>
          </a:p>
        </p:txBody>
      </p:sp>
      <p:sp>
        <p:nvSpPr>
          <p:cNvPr id="3" name="Content Placeholder 2"/>
          <p:cNvSpPr>
            <a:spLocks noGrp="1"/>
          </p:cNvSpPr>
          <p:nvPr>
            <p:ph idx="1"/>
          </p:nvPr>
        </p:nvSpPr>
        <p:spPr>
          <a:xfrm>
            <a:off x="1066800" y="1676400"/>
            <a:ext cx="8229600" cy="4525963"/>
          </a:xfrm>
        </p:spPr>
        <p:txBody>
          <a:bodyPr/>
          <a:lstStyle/>
          <a:p>
            <a:pPr marL="0" indent="0">
              <a:buNone/>
            </a:pPr>
            <a:r>
              <a:rPr lang="en-US" dirty="0" smtClean="0">
                <a:latin typeface="Avenir Light"/>
                <a:cs typeface="Avenir Light"/>
              </a:rPr>
              <a:t>Have a plan</a:t>
            </a:r>
          </a:p>
          <a:p>
            <a:pPr marL="0" indent="0">
              <a:buNone/>
            </a:pPr>
            <a:r>
              <a:rPr lang="en-US" dirty="0" smtClean="0">
                <a:latin typeface="Avenir Light"/>
                <a:cs typeface="Avenir Light"/>
              </a:rPr>
              <a:t>Be committed</a:t>
            </a:r>
          </a:p>
          <a:p>
            <a:pPr marL="0" indent="0">
              <a:buNone/>
            </a:pPr>
            <a:r>
              <a:rPr lang="en-US" dirty="0" smtClean="0">
                <a:latin typeface="Avenir Light"/>
                <a:cs typeface="Avenir Light"/>
              </a:rPr>
              <a:t>Consider personality</a:t>
            </a:r>
          </a:p>
          <a:p>
            <a:pPr marL="0" indent="0">
              <a:buNone/>
            </a:pPr>
            <a:r>
              <a:rPr lang="en-US" dirty="0" smtClean="0">
                <a:latin typeface="Avenir Light"/>
                <a:cs typeface="Avenir Light"/>
              </a:rPr>
              <a:t>Consider </a:t>
            </a:r>
            <a:r>
              <a:rPr lang="en-US" dirty="0" err="1" smtClean="0">
                <a:latin typeface="Avenir Light"/>
                <a:cs typeface="Avenir Light"/>
              </a:rPr>
              <a:t>shareability</a:t>
            </a:r>
            <a:endParaRPr lang="en-US" dirty="0" smtClean="0">
              <a:latin typeface="Avenir Light"/>
              <a:cs typeface="Avenir Light"/>
            </a:endParaRPr>
          </a:p>
          <a:p>
            <a:pPr marL="0" indent="0">
              <a:buNone/>
            </a:pPr>
            <a:r>
              <a:rPr lang="en-US" dirty="0" smtClean="0">
                <a:latin typeface="Avenir Light"/>
                <a:cs typeface="Avenir Light"/>
              </a:rPr>
              <a:t>Be responsive to your community: engage!</a:t>
            </a:r>
          </a:p>
          <a:p>
            <a:pPr marL="0" indent="0">
              <a:buNone/>
            </a:pPr>
            <a:r>
              <a:rPr lang="en-US" dirty="0" smtClean="0">
                <a:latin typeface="Avenir Light"/>
                <a:cs typeface="Avenir Light"/>
              </a:rPr>
              <a:t>And finally: </a:t>
            </a:r>
            <a:r>
              <a:rPr lang="en-US" u="sng" dirty="0" smtClean="0">
                <a:latin typeface="Avenir Light"/>
                <a:cs typeface="Avenir Light"/>
              </a:rPr>
              <a:t>have fun!</a:t>
            </a:r>
            <a:endParaRPr lang="en-US" u="sng" dirty="0">
              <a:latin typeface="Avenir Light"/>
              <a:cs typeface="Avenir Light"/>
            </a:endParaRPr>
          </a:p>
        </p:txBody>
      </p:sp>
    </p:spTree>
    <p:extLst>
      <p:ext uri="{BB962C8B-B14F-4D97-AF65-F5344CB8AC3E}">
        <p14:creationId xmlns:p14="http://schemas.microsoft.com/office/powerpoint/2010/main" val="42896972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en-US" b="1" dirty="0">
                <a:latin typeface="Avenir Light"/>
                <a:cs typeface="Avenir Light"/>
              </a:rPr>
              <a:t>Thank </a:t>
            </a:r>
            <a:r>
              <a:rPr lang="en-US" b="1" dirty="0" smtClean="0">
                <a:latin typeface="Avenir Light"/>
                <a:cs typeface="Avenir Light"/>
              </a:rPr>
              <a:t>You!</a:t>
            </a:r>
            <a:endParaRPr lang="en-US" dirty="0">
              <a:latin typeface="Avenir Light"/>
              <a:cs typeface="Avenir Light"/>
            </a:endParaRPr>
          </a:p>
        </p:txBody>
      </p:sp>
    </p:spTree>
    <p:extLst>
      <p:ext uri="{BB962C8B-B14F-4D97-AF65-F5344CB8AC3E}">
        <p14:creationId xmlns:p14="http://schemas.microsoft.com/office/powerpoint/2010/main" val="4073552621"/>
      </p:ext>
    </p:extLst>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normAutofit fontScale="90000"/>
          </a:bodyPr>
          <a:lstStyle/>
          <a:p>
            <a:r>
              <a:rPr lang="en-US" b="1" dirty="0">
                <a:latin typeface="Avenir Light"/>
                <a:cs typeface="Avenir Light"/>
              </a:rPr>
              <a:t>Questions and follow-</a:t>
            </a:r>
            <a:r>
              <a:rPr lang="en-US" b="1" dirty="0" smtClean="0">
                <a:latin typeface="Avenir Light"/>
                <a:cs typeface="Avenir Light"/>
              </a:rPr>
              <a:t>up</a:t>
            </a:r>
            <a:br>
              <a:rPr lang="en-US" b="1" dirty="0" smtClean="0">
                <a:latin typeface="Avenir Light"/>
                <a:cs typeface="Avenir Light"/>
              </a:rPr>
            </a:br>
            <a:r>
              <a:rPr lang="en-US" b="1" dirty="0">
                <a:latin typeface="Avenir Light"/>
                <a:cs typeface="Avenir Light"/>
              </a:rPr>
              <a:t/>
            </a:r>
            <a:br>
              <a:rPr lang="en-US" b="1" dirty="0">
                <a:latin typeface="Avenir Light"/>
                <a:cs typeface="Avenir Light"/>
              </a:rPr>
            </a:br>
            <a:r>
              <a:rPr lang="en-US" b="1" dirty="0" smtClean="0">
                <a:latin typeface="Avenir Light"/>
                <a:cs typeface="Avenir Light"/>
              </a:rPr>
              <a:t/>
            </a:r>
            <a:br>
              <a:rPr lang="en-US" b="1" dirty="0" smtClean="0">
                <a:latin typeface="Avenir Light"/>
                <a:cs typeface="Avenir Light"/>
              </a:rPr>
            </a:br>
            <a:endParaRPr lang="en-US" dirty="0">
              <a:latin typeface="Avenir Light"/>
              <a:cs typeface="Avenir Light"/>
            </a:endParaRPr>
          </a:p>
        </p:txBody>
      </p:sp>
      <p:sp>
        <p:nvSpPr>
          <p:cNvPr id="5" name="Subtitle 4"/>
          <p:cNvSpPr>
            <a:spLocks noGrp="1"/>
          </p:cNvSpPr>
          <p:nvPr>
            <p:ph type="subTitle" idx="1"/>
          </p:nvPr>
        </p:nvSpPr>
        <p:spPr>
          <a:xfrm>
            <a:off x="1371600" y="3276600"/>
            <a:ext cx="6400800" cy="1752600"/>
          </a:xfrm>
        </p:spPr>
        <p:txBody>
          <a:bodyPr>
            <a:normAutofit fontScale="85000" lnSpcReduction="20000"/>
          </a:bodyPr>
          <a:lstStyle/>
          <a:p>
            <a:r>
              <a:rPr lang="en-US" dirty="0">
                <a:latin typeface="Avenir Light"/>
                <a:cs typeface="Avenir Light"/>
              </a:rPr>
              <a:t>@</a:t>
            </a:r>
            <a:r>
              <a:rPr lang="en-US" dirty="0" err="1">
                <a:latin typeface="Avenir Light"/>
                <a:cs typeface="Avenir Light"/>
              </a:rPr>
              <a:t>doralyn</a:t>
            </a:r>
            <a:endParaRPr lang="en-US" dirty="0" smtClean="0">
              <a:effectLst/>
              <a:latin typeface="Avenir Light"/>
              <a:cs typeface="Avenir Light"/>
            </a:endParaRPr>
          </a:p>
          <a:p>
            <a:r>
              <a:rPr lang="en-US" dirty="0">
                <a:latin typeface="Avenir Light"/>
                <a:cs typeface="Avenir Light"/>
              </a:rPr>
              <a:t>@</a:t>
            </a:r>
            <a:r>
              <a:rPr lang="en-US" dirty="0" err="1">
                <a:latin typeface="Avenir Light"/>
                <a:cs typeface="Avenir Light"/>
              </a:rPr>
              <a:t>angelamtate</a:t>
            </a:r>
            <a:endParaRPr lang="en-US" dirty="0" smtClean="0">
              <a:effectLst/>
              <a:latin typeface="Avenir Light"/>
              <a:cs typeface="Avenir Light"/>
            </a:endParaRPr>
          </a:p>
          <a:p>
            <a:r>
              <a:rPr lang="en-US" dirty="0">
                <a:latin typeface="Avenir Light"/>
                <a:cs typeface="Avenir Light"/>
              </a:rPr>
              <a:t>@</a:t>
            </a:r>
            <a:r>
              <a:rPr lang="en-US" dirty="0" err="1">
                <a:latin typeface="Avenir Light"/>
                <a:cs typeface="Avenir Light"/>
              </a:rPr>
              <a:t>hello_scott</a:t>
            </a:r>
            <a:r>
              <a:rPr lang="en-US" dirty="0" smtClean="0">
                <a:latin typeface="Avenir Light"/>
                <a:cs typeface="Avenir Light"/>
              </a:rPr>
              <a:t>_</a:t>
            </a:r>
          </a:p>
          <a:p>
            <a:r>
              <a:rPr lang="en-US" dirty="0" smtClean="0">
                <a:latin typeface="Avenir Light"/>
                <a:cs typeface="Avenir Light"/>
              </a:rPr>
              <a:t>@</a:t>
            </a:r>
            <a:r>
              <a:rPr lang="en-US" dirty="0" err="1" smtClean="0">
                <a:latin typeface="Avenir Light"/>
                <a:cs typeface="Avenir Light"/>
              </a:rPr>
              <a:t>montanamah</a:t>
            </a:r>
            <a:endParaRPr lang="en-US" dirty="0">
              <a:latin typeface="Avenir Light"/>
              <a:cs typeface="Avenir Light"/>
            </a:endParaRPr>
          </a:p>
        </p:txBody>
      </p:sp>
    </p:spTree>
    <p:extLst>
      <p:ext uri="{BB962C8B-B14F-4D97-AF65-F5344CB8AC3E}">
        <p14:creationId xmlns:p14="http://schemas.microsoft.com/office/powerpoint/2010/main" val="350228381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Screen Shot 2013-08-19 at 6.41.19 PM.pn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04800" y="762000"/>
            <a:ext cx="8610600" cy="5695636"/>
          </a:xfrm>
          <a:prstGeom prst="rect">
            <a:avLst/>
          </a:prstGeom>
        </p:spPr>
      </p:pic>
    </p:spTree>
    <p:extLst>
      <p:ext uri="{BB962C8B-B14F-4D97-AF65-F5344CB8AC3E}">
        <p14:creationId xmlns:p14="http://schemas.microsoft.com/office/powerpoint/2010/main" val="409121306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324600"/>
            <a:ext cx="7772400" cy="457200"/>
          </a:xfrm>
        </p:spPr>
        <p:txBody>
          <a:bodyPr>
            <a:noAutofit/>
          </a:bodyPr>
          <a:lstStyle/>
          <a:p>
            <a:pPr algn="ctr"/>
            <a:r>
              <a:rPr lang="en-US" sz="1200" b="0" u="sng" dirty="0"/>
              <a:t>http://www.pewinternet.org/~/media//Files/Reports/2013/PIP_SocialMediaUsers.pdf</a:t>
            </a:r>
            <a:endParaRPr lang="en-US" sz="1200" dirty="0"/>
          </a:p>
        </p:txBody>
      </p:sp>
      <p:pic>
        <p:nvPicPr>
          <p:cNvPr id="3" name="Picture 2" descr="Screen Shot 2013-08-19 at 6.41.56 P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47800" y="533400"/>
            <a:ext cx="6299870" cy="5486400"/>
          </a:xfrm>
          <a:prstGeom prst="rect">
            <a:avLst/>
          </a:prstGeom>
        </p:spPr>
      </p:pic>
    </p:spTree>
    <p:extLst>
      <p:ext uri="{BB962C8B-B14F-4D97-AF65-F5344CB8AC3E}">
        <p14:creationId xmlns:p14="http://schemas.microsoft.com/office/powerpoint/2010/main" val="1922389153"/>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Elemental</Template>
  <TotalTime>687</TotalTime>
  <Words>1328</Words>
  <Application>Microsoft Office PowerPoint</Application>
  <PresentationFormat>On-screen Show (4:3)</PresentationFormat>
  <Paragraphs>256</Paragraphs>
  <Slides>78</Slides>
  <Notes>19</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78</vt:i4>
      </vt:variant>
    </vt:vector>
  </HeadingPairs>
  <TitlesOfParts>
    <vt:vector size="82" baseType="lpstr">
      <vt:lpstr>Arial</vt:lpstr>
      <vt:lpstr>Avenir Light</vt:lpstr>
      <vt:lpstr>Calibri</vt:lpstr>
      <vt:lpstr>Office Theme</vt:lpstr>
      <vt:lpstr>All Aboard!  The Party’s Starting</vt:lpstr>
      <vt:lpstr>PowerPoint Presentation</vt:lpstr>
      <vt:lpstr>Presentation Outline</vt:lpstr>
      <vt:lpstr>  Social Media  </vt:lpstr>
      <vt:lpstr>Social Media  is  Community</vt:lpstr>
      <vt:lpstr>PowerPoint Presentation</vt:lpstr>
      <vt:lpstr>PowerPoint Presentation</vt:lpstr>
      <vt:lpstr>PowerPoint Presentation</vt:lpstr>
      <vt:lpstr>http://www.pewinternet.org/~/media//Files/Reports/2013/PIP_SocialMediaUsers.pdf</vt:lpstr>
      <vt:lpstr>Top Web Properties</vt:lpstr>
      <vt:lpstr>Share of time spent on social networking sites</vt:lpstr>
      <vt:lpstr>Total Unique Visitors Trend  </vt:lpstr>
      <vt:lpstr>What does this all add up to?    </vt:lpstr>
      <vt:lpstr>New Opportunities</vt:lpstr>
      <vt:lpstr>PowerPoint Presentation</vt:lpstr>
      <vt:lpstr>Digital media has real consequence</vt:lpstr>
      <vt:lpstr>The online world is the real world</vt:lpstr>
      <vt:lpstr>The (Online) World of 2013</vt:lpstr>
      <vt:lpstr>Social media offers  new ways to connect</vt:lpstr>
      <vt:lpstr>Connection is community</vt:lpstr>
      <vt:lpstr>Community-building is a process</vt:lpstr>
      <vt:lpstr>MSU Library Social Media Group</vt:lpstr>
      <vt:lpstr>PowerPoint Presentation</vt:lpstr>
      <vt:lpstr>MSU Library Social Media Group</vt:lpstr>
      <vt:lpstr>The Social Media Guide</vt:lpstr>
      <vt:lpstr>The Social Media Guide</vt:lpstr>
      <vt:lpstr>Facebook</vt:lpstr>
      <vt:lpstr>PowerPoint Presentation</vt:lpstr>
      <vt:lpstr>Audience</vt:lpstr>
      <vt:lpstr>Goal</vt:lpstr>
      <vt:lpstr>Values</vt:lpstr>
      <vt:lpstr>Tone &amp; Tenor</vt:lpstr>
      <vt:lpstr>Focus &amp; frequency of posts</vt:lpstr>
      <vt:lpstr>Twitter</vt:lpstr>
      <vt:lpstr>PowerPoint Presentation</vt:lpstr>
      <vt:lpstr>Audience</vt:lpstr>
      <vt:lpstr>Goal</vt:lpstr>
      <vt:lpstr>Values</vt:lpstr>
      <vt:lpstr>Tone &amp; Tenor</vt:lpstr>
      <vt:lpstr>Focus &amp; frequency of posts</vt:lpstr>
      <vt:lpstr>Categories</vt:lpstr>
      <vt:lpstr>Tumblr</vt:lpstr>
      <vt:lpstr>PowerPoint Presentation</vt:lpstr>
      <vt:lpstr>Audience</vt:lpstr>
      <vt:lpstr>Goal</vt:lpstr>
      <vt:lpstr>Values</vt:lpstr>
      <vt:lpstr>Tone &amp; Tenor</vt:lpstr>
      <vt:lpstr>Focus &amp; frequency of posts</vt:lpstr>
      <vt:lpstr>Categories</vt:lpstr>
      <vt:lpstr>Pinterest</vt:lpstr>
      <vt:lpstr>PowerPoint Presentation</vt:lpstr>
      <vt:lpstr>Audience</vt:lpstr>
      <vt:lpstr>Goal</vt:lpstr>
      <vt:lpstr>Values</vt:lpstr>
      <vt:lpstr>Tone &amp; Tenor</vt:lpstr>
      <vt:lpstr>Focus &amp; frequency of posts</vt:lpstr>
      <vt:lpstr>Categories</vt:lpstr>
      <vt:lpstr>Strategic Plan Integration</vt:lpstr>
      <vt:lpstr>MSU Library Strategic Plan</vt:lpstr>
      <vt:lpstr>Social Media Group Strategic Plan</vt:lpstr>
      <vt:lpstr>Social Media Group Strategic Plan</vt:lpstr>
      <vt:lpstr>Social Media Group Strategic Plan</vt:lpstr>
      <vt:lpstr>Becoming a social media leader</vt:lpstr>
      <vt:lpstr>Becoming a social media leader</vt:lpstr>
      <vt:lpstr>Becoming a social media leader</vt:lpstr>
      <vt:lpstr>Becoming a social media leader</vt:lpstr>
      <vt:lpstr>Assessment</vt:lpstr>
      <vt:lpstr>Student Focus Groups</vt:lpstr>
      <vt:lpstr>Student Focus Groups</vt:lpstr>
      <vt:lpstr>Student Focus Groups</vt:lpstr>
      <vt:lpstr>Student Focus Groups</vt:lpstr>
      <vt:lpstr>Student Focus Groups</vt:lpstr>
      <vt:lpstr>PowerPoint Presentation</vt:lpstr>
      <vt:lpstr>PowerPoint Presentation</vt:lpstr>
      <vt:lpstr>PowerPoint Presentation</vt:lpstr>
      <vt:lpstr>Final Thoughts</vt:lpstr>
      <vt:lpstr>Thank You!</vt:lpstr>
      <vt:lpstr>Questions and follow-up   </vt:lpstr>
    </vt:vector>
  </TitlesOfParts>
  <Company>Montana State University</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All Aboard!  The Party’s Starting</dc:title>
  <dc:creator>angela</dc:creator>
  <cp:lastModifiedBy>Scott Young</cp:lastModifiedBy>
  <cp:revision>29</cp:revision>
  <dcterms:created xsi:type="dcterms:W3CDTF">2013-08-12T16:05:43Z</dcterms:created>
  <dcterms:modified xsi:type="dcterms:W3CDTF">2013-08-30T23:05:07Z</dcterms:modified>
</cp:coreProperties>
</file>