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9"/>
  </p:notesMasterIdLst>
  <p:sldIdLst>
    <p:sldId id="256" r:id="rId2"/>
    <p:sldId id="265" r:id="rId3"/>
    <p:sldId id="263" r:id="rId4"/>
    <p:sldId id="264" r:id="rId5"/>
    <p:sldId id="260" r:id="rId6"/>
    <p:sldId id="261" r:id="rId7"/>
    <p:sldId id="266" r:id="rId8"/>
  </p:sldIdLst>
  <p:sldSz cx="38404800" cy="32918400"/>
  <p:notesSz cx="6858000" cy="9144000"/>
  <p:defaultTextStyle>
    <a:defPPr>
      <a:defRPr lang="en-US"/>
    </a:defPPr>
    <a:lvl1pPr algn="l" rtl="0" eaLnBrk="0" fontAlgn="base" hangingPunct="0">
      <a:spcBef>
        <a:spcPct val="0"/>
      </a:spcBef>
      <a:spcAft>
        <a:spcPct val="0"/>
      </a:spcAft>
      <a:defRPr sz="13400" kern="1200">
        <a:solidFill>
          <a:schemeClr val="tx1"/>
        </a:solidFill>
        <a:latin typeface="Arial" charset="0"/>
        <a:ea typeface="Geneva" pitchFamily="34"/>
        <a:cs typeface="Geneva" pitchFamily="34"/>
      </a:defRPr>
    </a:lvl1pPr>
    <a:lvl2pPr marL="2559050" indent="-2101850" algn="l" rtl="0" eaLnBrk="0" fontAlgn="base" hangingPunct="0">
      <a:spcBef>
        <a:spcPct val="0"/>
      </a:spcBef>
      <a:spcAft>
        <a:spcPct val="0"/>
      </a:spcAft>
      <a:defRPr sz="13400" kern="1200">
        <a:solidFill>
          <a:schemeClr val="tx1"/>
        </a:solidFill>
        <a:latin typeface="Arial" charset="0"/>
        <a:ea typeface="Geneva" pitchFamily="34"/>
        <a:cs typeface="Geneva" pitchFamily="34"/>
      </a:defRPr>
    </a:lvl2pPr>
    <a:lvl3pPr marL="5119688" indent="-4205288" algn="l" rtl="0" eaLnBrk="0" fontAlgn="base" hangingPunct="0">
      <a:spcBef>
        <a:spcPct val="0"/>
      </a:spcBef>
      <a:spcAft>
        <a:spcPct val="0"/>
      </a:spcAft>
      <a:defRPr sz="13400" kern="1200">
        <a:solidFill>
          <a:schemeClr val="tx1"/>
        </a:solidFill>
        <a:latin typeface="Arial" charset="0"/>
        <a:ea typeface="Geneva" pitchFamily="34"/>
        <a:cs typeface="Geneva" pitchFamily="34"/>
      </a:defRPr>
    </a:lvl3pPr>
    <a:lvl4pPr marL="7680325" indent="-6308725" algn="l" rtl="0" eaLnBrk="0" fontAlgn="base" hangingPunct="0">
      <a:spcBef>
        <a:spcPct val="0"/>
      </a:spcBef>
      <a:spcAft>
        <a:spcPct val="0"/>
      </a:spcAft>
      <a:defRPr sz="13400" kern="1200">
        <a:solidFill>
          <a:schemeClr val="tx1"/>
        </a:solidFill>
        <a:latin typeface="Arial" charset="0"/>
        <a:ea typeface="Geneva" pitchFamily="34"/>
        <a:cs typeface="Geneva" pitchFamily="34"/>
      </a:defRPr>
    </a:lvl4pPr>
    <a:lvl5pPr marL="10240963" indent="-8412163" algn="l" rtl="0" eaLnBrk="0" fontAlgn="base" hangingPunct="0">
      <a:spcBef>
        <a:spcPct val="0"/>
      </a:spcBef>
      <a:spcAft>
        <a:spcPct val="0"/>
      </a:spcAft>
      <a:defRPr sz="13400" kern="1200">
        <a:solidFill>
          <a:schemeClr val="tx1"/>
        </a:solidFill>
        <a:latin typeface="Arial" charset="0"/>
        <a:ea typeface="Geneva" pitchFamily="34"/>
        <a:cs typeface="Geneva" pitchFamily="34"/>
      </a:defRPr>
    </a:lvl5pPr>
    <a:lvl6pPr marL="2286000" algn="l" defTabSz="914400" rtl="0" eaLnBrk="1" latinLnBrk="0" hangingPunct="1">
      <a:defRPr sz="13400" kern="1200">
        <a:solidFill>
          <a:schemeClr val="tx1"/>
        </a:solidFill>
        <a:latin typeface="Arial" charset="0"/>
        <a:ea typeface="Geneva" pitchFamily="34"/>
        <a:cs typeface="Geneva" pitchFamily="34"/>
      </a:defRPr>
    </a:lvl6pPr>
    <a:lvl7pPr marL="2743200" algn="l" defTabSz="914400" rtl="0" eaLnBrk="1" latinLnBrk="0" hangingPunct="1">
      <a:defRPr sz="13400" kern="1200">
        <a:solidFill>
          <a:schemeClr val="tx1"/>
        </a:solidFill>
        <a:latin typeface="Arial" charset="0"/>
        <a:ea typeface="Geneva" pitchFamily="34"/>
        <a:cs typeface="Geneva" pitchFamily="34"/>
      </a:defRPr>
    </a:lvl7pPr>
    <a:lvl8pPr marL="3200400" algn="l" defTabSz="914400" rtl="0" eaLnBrk="1" latinLnBrk="0" hangingPunct="1">
      <a:defRPr sz="13400" kern="1200">
        <a:solidFill>
          <a:schemeClr val="tx1"/>
        </a:solidFill>
        <a:latin typeface="Arial" charset="0"/>
        <a:ea typeface="Geneva" pitchFamily="34"/>
        <a:cs typeface="Geneva" pitchFamily="34"/>
      </a:defRPr>
    </a:lvl8pPr>
    <a:lvl9pPr marL="3657600" algn="l" defTabSz="914400" rtl="0" eaLnBrk="1" latinLnBrk="0" hangingPunct="1">
      <a:defRPr sz="13400" kern="1200">
        <a:solidFill>
          <a:schemeClr val="tx1"/>
        </a:solidFill>
        <a:latin typeface="Arial" charset="0"/>
        <a:ea typeface="Geneva" pitchFamily="34"/>
        <a:cs typeface="Geneva" pitchFamily="34"/>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sismith" initial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66E"/>
    <a:srgbClr val="FFE66E"/>
    <a:srgbClr val="FFE673"/>
    <a:srgbClr val="3383C0"/>
    <a:srgbClr val="0070C0"/>
    <a:srgbClr val="3383FF"/>
    <a:srgbClr val="000090"/>
    <a:srgbClr val="FFBA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01" autoAdjust="0"/>
    <p:restoredTop sz="99017" autoAdjust="0"/>
  </p:normalViewPr>
  <p:slideViewPr>
    <p:cSldViewPr>
      <p:cViewPr>
        <p:scale>
          <a:sx n="37" d="100"/>
          <a:sy n="37" d="100"/>
        </p:scale>
        <p:origin x="-80" y="2080"/>
      </p:cViewPr>
      <p:guideLst>
        <p:guide orient="horz" pos="10368"/>
        <p:guide pos="12096"/>
      </p:guideLst>
    </p:cSldViewPr>
  </p:slideViewPr>
  <p:outlineViewPr>
    <p:cViewPr>
      <p:scale>
        <a:sx n="33" d="100"/>
        <a:sy n="33" d="100"/>
      </p:scale>
      <p:origin x="0" y="0"/>
    </p:cViewPr>
  </p:outlineViewPr>
  <p:notesTextViewPr>
    <p:cViewPr>
      <p:scale>
        <a:sx n="33" d="100"/>
        <a:sy n="33"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88317024692302"/>
          <c:y val="0.115092927573243"/>
          <c:w val="0.812946831282012"/>
          <c:h val="0.738585603319855"/>
        </c:manualLayout>
      </c:layout>
      <c:barChart>
        <c:barDir val="col"/>
        <c:grouping val="clustered"/>
        <c:varyColors val="0"/>
        <c:ser>
          <c:idx val="0"/>
          <c:order val="0"/>
          <c:tx>
            <c:strRef>
              <c:f>Sheet1!$B$1</c:f>
              <c:strCache>
                <c:ptCount val="1"/>
                <c:pt idx="0">
                  <c:v>Men</c:v>
                </c:pt>
              </c:strCache>
            </c:strRef>
          </c:tx>
          <c:spPr>
            <a:pattFill prst="narHorz">
              <a:fgClr>
                <a:srgbClr val="FFBA00"/>
              </a:fgClr>
              <a:bgClr>
                <a:schemeClr val="tx1"/>
              </a:bgClr>
            </a:pattFill>
          </c:spPr>
          <c:invertIfNegative val="0"/>
          <c:cat>
            <c:strRef>
              <c:f>Sheet1!$A$2:$A$6</c:f>
              <c:strCache>
                <c:ptCount val="5"/>
                <c:pt idx="0">
                  <c:v>Strongly Disagree/Disagree</c:v>
                </c:pt>
                <c:pt idx="1">
                  <c:v>Moderately Disagree</c:v>
                </c:pt>
                <c:pt idx="2">
                  <c:v>Neutral</c:v>
                </c:pt>
                <c:pt idx="3">
                  <c:v>Moderately Agree</c:v>
                </c:pt>
                <c:pt idx="4">
                  <c:v>Strongly Agree/Agree</c:v>
                </c:pt>
              </c:strCache>
            </c:strRef>
          </c:cat>
          <c:val>
            <c:numRef>
              <c:f>Sheet1!$B$2:$B$6</c:f>
              <c:numCache>
                <c:formatCode>General</c:formatCode>
                <c:ptCount val="5"/>
                <c:pt idx="0">
                  <c:v>7.3</c:v>
                </c:pt>
                <c:pt idx="1">
                  <c:v>3.7</c:v>
                </c:pt>
                <c:pt idx="2">
                  <c:v>4.3</c:v>
                </c:pt>
                <c:pt idx="3">
                  <c:v>14.6</c:v>
                </c:pt>
                <c:pt idx="4">
                  <c:v>70.1</c:v>
                </c:pt>
              </c:numCache>
            </c:numRef>
          </c:val>
        </c:ser>
        <c:ser>
          <c:idx val="1"/>
          <c:order val="1"/>
          <c:tx>
            <c:strRef>
              <c:f>Sheet1!$C$1</c:f>
              <c:strCache>
                <c:ptCount val="1"/>
                <c:pt idx="0">
                  <c:v>Women</c:v>
                </c:pt>
              </c:strCache>
            </c:strRef>
          </c:tx>
          <c:spPr>
            <a:solidFill>
              <a:srgbClr val="000090"/>
            </a:solidFill>
          </c:spPr>
          <c:invertIfNegative val="0"/>
          <c:cat>
            <c:strRef>
              <c:f>Sheet1!$A$2:$A$6</c:f>
              <c:strCache>
                <c:ptCount val="5"/>
                <c:pt idx="0">
                  <c:v>Strongly Disagree/Disagree</c:v>
                </c:pt>
                <c:pt idx="1">
                  <c:v>Moderately Disagree</c:v>
                </c:pt>
                <c:pt idx="2">
                  <c:v>Neutral</c:v>
                </c:pt>
                <c:pt idx="3">
                  <c:v>Moderately Agree</c:v>
                </c:pt>
                <c:pt idx="4">
                  <c:v>Strongly Agree/Agree</c:v>
                </c:pt>
              </c:strCache>
            </c:strRef>
          </c:cat>
          <c:val>
            <c:numRef>
              <c:f>Sheet1!$C$2:$C$6</c:f>
              <c:numCache>
                <c:formatCode>General</c:formatCode>
                <c:ptCount val="5"/>
                <c:pt idx="0">
                  <c:v>7.4</c:v>
                </c:pt>
                <c:pt idx="1">
                  <c:v>5.7</c:v>
                </c:pt>
                <c:pt idx="2">
                  <c:v>15.4</c:v>
                </c:pt>
                <c:pt idx="3">
                  <c:v>17.9</c:v>
                </c:pt>
                <c:pt idx="4">
                  <c:v>53.7</c:v>
                </c:pt>
              </c:numCache>
            </c:numRef>
          </c:val>
        </c:ser>
        <c:dLbls>
          <c:showLegendKey val="0"/>
          <c:showVal val="0"/>
          <c:showCatName val="0"/>
          <c:showSerName val="0"/>
          <c:showPercent val="0"/>
          <c:showBubbleSize val="0"/>
        </c:dLbls>
        <c:gapWidth val="150"/>
        <c:axId val="-2145028312"/>
        <c:axId val="-2145022488"/>
      </c:barChart>
      <c:catAx>
        <c:axId val="-2145028312"/>
        <c:scaling>
          <c:orientation val="minMax"/>
        </c:scaling>
        <c:delete val="0"/>
        <c:axPos val="b"/>
        <c:title>
          <c:tx>
            <c:rich>
              <a:bodyPr/>
              <a:lstStyle/>
              <a:p>
                <a:pPr>
                  <a:defRPr sz="3200"/>
                </a:pPr>
                <a:r>
                  <a:rPr lang="en-US" sz="4400" dirty="0" smtClean="0"/>
                  <a:t>I am free to express my ideas and opinions </a:t>
                </a:r>
              </a:p>
              <a:p>
                <a:pPr>
                  <a:defRPr sz="3200"/>
                </a:pPr>
                <a:r>
                  <a:rPr lang="en-US" sz="4400" dirty="0" smtClean="0"/>
                  <a:t>on the job</a:t>
                </a:r>
                <a:endParaRPr lang="en-US" sz="4400" dirty="0"/>
              </a:p>
            </c:rich>
          </c:tx>
          <c:layout>
            <c:manualLayout>
              <c:xMode val="edge"/>
              <c:yMode val="edge"/>
              <c:x val="0.0973965420584563"/>
              <c:y val="0.01875"/>
            </c:manualLayout>
          </c:layout>
          <c:overlay val="0"/>
        </c:title>
        <c:majorTickMark val="none"/>
        <c:minorTickMark val="none"/>
        <c:tickLblPos val="nextTo"/>
        <c:txPr>
          <a:bodyPr/>
          <a:lstStyle/>
          <a:p>
            <a:pPr>
              <a:defRPr sz="2400" b="1"/>
            </a:pPr>
            <a:endParaRPr lang="en-US"/>
          </a:p>
        </c:txPr>
        <c:crossAx val="-2145022488"/>
        <c:crosses val="autoZero"/>
        <c:auto val="1"/>
        <c:lblAlgn val="ctr"/>
        <c:lblOffset val="100"/>
        <c:noMultiLvlLbl val="0"/>
      </c:catAx>
      <c:valAx>
        <c:axId val="-2145022488"/>
        <c:scaling>
          <c:orientation val="minMax"/>
        </c:scaling>
        <c:delete val="0"/>
        <c:axPos val="l"/>
        <c:majorGridlines>
          <c:spPr>
            <a:ln>
              <a:noFill/>
            </a:ln>
          </c:spPr>
        </c:majorGridlines>
        <c:title>
          <c:tx>
            <c:rich>
              <a:bodyPr/>
              <a:lstStyle/>
              <a:p>
                <a:pPr>
                  <a:defRPr/>
                </a:pPr>
                <a:r>
                  <a:rPr lang="en-US" dirty="0" smtClean="0"/>
                  <a:t>Percent</a:t>
                </a:r>
                <a:endParaRPr lang="en-US" dirty="0"/>
              </a:p>
            </c:rich>
          </c:tx>
          <c:layout/>
          <c:overlay val="0"/>
        </c:title>
        <c:numFmt formatCode="General" sourceLinked="1"/>
        <c:majorTickMark val="out"/>
        <c:minorTickMark val="none"/>
        <c:tickLblPos val="nextTo"/>
        <c:crossAx val="-2145028312"/>
        <c:crosses val="autoZero"/>
        <c:crossBetween val="between"/>
        <c:majorUnit val="20.0"/>
      </c:valAx>
      <c:spPr>
        <a:solidFill>
          <a:schemeClr val="bg1">
            <a:lumMod val="85000"/>
          </a:schemeClr>
        </a:solidFill>
        <a:ln>
          <a:solidFill>
            <a:schemeClr val="bg1"/>
          </a:solidFill>
        </a:ln>
      </c:spPr>
    </c:plotArea>
    <c:legend>
      <c:legendPos val="r"/>
      <c:layout/>
      <c:overlay val="0"/>
      <c:txPr>
        <a:bodyPr/>
        <a:lstStyle/>
        <a:p>
          <a:pPr>
            <a:defRPr sz="3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88317024692302"/>
          <c:y val="0.112883177338682"/>
          <c:w val="0.812946831282012"/>
          <c:h val="0.813129962528269"/>
        </c:manualLayout>
      </c:layout>
      <c:barChart>
        <c:barDir val="col"/>
        <c:grouping val="clustered"/>
        <c:varyColors val="0"/>
        <c:ser>
          <c:idx val="0"/>
          <c:order val="0"/>
          <c:tx>
            <c:strRef>
              <c:f>Sheet1!$B$1</c:f>
              <c:strCache>
                <c:ptCount val="1"/>
                <c:pt idx="0">
                  <c:v>Men</c:v>
                </c:pt>
              </c:strCache>
            </c:strRef>
          </c:tx>
          <c:spPr>
            <a:pattFill prst="narHorz">
              <a:fgClr>
                <a:srgbClr val="FFBA00"/>
              </a:fgClr>
              <a:bgClr>
                <a:schemeClr val="tx1"/>
              </a:bgClr>
            </a:pattFill>
          </c:spPr>
          <c:invertIfNegative val="0"/>
          <c:cat>
            <c:strRef>
              <c:f>Sheet1!$A$2:$A$6</c:f>
              <c:strCache>
                <c:ptCount val="5"/>
                <c:pt idx="0">
                  <c:v>Strongly Disagree/Disagree</c:v>
                </c:pt>
                <c:pt idx="1">
                  <c:v>Moderately Disagree</c:v>
                </c:pt>
                <c:pt idx="2">
                  <c:v>Neutral</c:v>
                </c:pt>
                <c:pt idx="3">
                  <c:v>Moderately Agree</c:v>
                </c:pt>
                <c:pt idx="4">
                  <c:v>Strongly Agree/Agree</c:v>
                </c:pt>
              </c:strCache>
            </c:strRef>
          </c:cat>
          <c:val>
            <c:numRef>
              <c:f>Sheet1!$B$2:$B$6</c:f>
              <c:numCache>
                <c:formatCode>General</c:formatCode>
                <c:ptCount val="5"/>
                <c:pt idx="0">
                  <c:v>10.7</c:v>
                </c:pt>
                <c:pt idx="1">
                  <c:v>10.0</c:v>
                </c:pt>
                <c:pt idx="2">
                  <c:v>15.0</c:v>
                </c:pt>
                <c:pt idx="3">
                  <c:v>17.5</c:v>
                </c:pt>
                <c:pt idx="4">
                  <c:v>46.9</c:v>
                </c:pt>
              </c:numCache>
            </c:numRef>
          </c:val>
        </c:ser>
        <c:ser>
          <c:idx val="1"/>
          <c:order val="1"/>
          <c:tx>
            <c:strRef>
              <c:f>Sheet1!$C$1</c:f>
              <c:strCache>
                <c:ptCount val="1"/>
                <c:pt idx="0">
                  <c:v>Women</c:v>
                </c:pt>
              </c:strCache>
            </c:strRef>
          </c:tx>
          <c:spPr>
            <a:solidFill>
              <a:srgbClr val="000090"/>
            </a:solidFill>
          </c:spPr>
          <c:invertIfNegative val="0"/>
          <c:cat>
            <c:strRef>
              <c:f>Sheet1!$A$2:$A$6</c:f>
              <c:strCache>
                <c:ptCount val="5"/>
                <c:pt idx="0">
                  <c:v>Strongly Disagree/Disagree</c:v>
                </c:pt>
                <c:pt idx="1">
                  <c:v>Moderately Disagree</c:v>
                </c:pt>
                <c:pt idx="2">
                  <c:v>Neutral</c:v>
                </c:pt>
                <c:pt idx="3">
                  <c:v>Moderately Agree</c:v>
                </c:pt>
                <c:pt idx="4">
                  <c:v>Strongly Agree/Agree</c:v>
                </c:pt>
              </c:strCache>
            </c:strRef>
          </c:cat>
          <c:val>
            <c:numRef>
              <c:f>Sheet1!$C$2:$C$6</c:f>
              <c:numCache>
                <c:formatCode>General</c:formatCode>
                <c:ptCount val="5"/>
                <c:pt idx="0">
                  <c:v>21.1</c:v>
                </c:pt>
                <c:pt idx="1">
                  <c:v>17.1</c:v>
                </c:pt>
                <c:pt idx="2">
                  <c:v>27.6</c:v>
                </c:pt>
                <c:pt idx="3">
                  <c:v>17.9</c:v>
                </c:pt>
                <c:pt idx="4">
                  <c:v>16.3</c:v>
                </c:pt>
              </c:numCache>
            </c:numRef>
          </c:val>
        </c:ser>
        <c:dLbls>
          <c:showLegendKey val="0"/>
          <c:showVal val="0"/>
          <c:showCatName val="0"/>
          <c:showSerName val="0"/>
          <c:showPercent val="0"/>
          <c:showBubbleSize val="0"/>
        </c:dLbls>
        <c:gapWidth val="150"/>
        <c:axId val="-2144957800"/>
        <c:axId val="-2144951976"/>
      </c:barChart>
      <c:catAx>
        <c:axId val="-2144957800"/>
        <c:scaling>
          <c:orientation val="minMax"/>
        </c:scaling>
        <c:delete val="0"/>
        <c:axPos val="b"/>
        <c:title>
          <c:tx>
            <c:rich>
              <a:bodyPr/>
              <a:lstStyle/>
              <a:p>
                <a:pPr>
                  <a:defRPr sz="3200"/>
                </a:pPr>
                <a:r>
                  <a:rPr lang="en-US" sz="4400" dirty="0" smtClean="0"/>
                  <a:t>MSU</a:t>
                </a:r>
                <a:r>
                  <a:rPr lang="en-US" sz="4400" baseline="0" dirty="0" smtClean="0"/>
                  <a:t> provides men and women with equal opportunities for achievement </a:t>
                </a:r>
                <a:endParaRPr lang="en-US" sz="4400" dirty="0"/>
              </a:p>
            </c:rich>
          </c:tx>
          <c:layout>
            <c:manualLayout>
              <c:xMode val="edge"/>
              <c:yMode val="edge"/>
              <c:x val="0.0818888719007211"/>
              <c:y val="0.0"/>
            </c:manualLayout>
          </c:layout>
          <c:overlay val="0"/>
        </c:title>
        <c:majorTickMark val="none"/>
        <c:minorTickMark val="none"/>
        <c:tickLblPos val="nextTo"/>
        <c:txPr>
          <a:bodyPr/>
          <a:lstStyle/>
          <a:p>
            <a:pPr>
              <a:defRPr sz="2400" b="1"/>
            </a:pPr>
            <a:endParaRPr lang="en-US"/>
          </a:p>
        </c:txPr>
        <c:crossAx val="-2144951976"/>
        <c:crosses val="autoZero"/>
        <c:auto val="1"/>
        <c:lblAlgn val="ctr"/>
        <c:lblOffset val="100"/>
        <c:noMultiLvlLbl val="0"/>
      </c:catAx>
      <c:valAx>
        <c:axId val="-2144951976"/>
        <c:scaling>
          <c:orientation val="minMax"/>
        </c:scaling>
        <c:delete val="0"/>
        <c:axPos val="l"/>
        <c:majorGridlines>
          <c:spPr>
            <a:ln>
              <a:noFill/>
            </a:ln>
          </c:spPr>
        </c:majorGridlines>
        <c:title>
          <c:tx>
            <c:rich>
              <a:bodyPr/>
              <a:lstStyle/>
              <a:p>
                <a:pPr>
                  <a:defRPr/>
                </a:pPr>
                <a:r>
                  <a:rPr lang="en-US" dirty="0" smtClean="0"/>
                  <a:t>Percent</a:t>
                </a:r>
                <a:endParaRPr lang="en-US" dirty="0"/>
              </a:p>
            </c:rich>
          </c:tx>
          <c:layout/>
          <c:overlay val="0"/>
        </c:title>
        <c:numFmt formatCode="General" sourceLinked="1"/>
        <c:majorTickMark val="out"/>
        <c:minorTickMark val="none"/>
        <c:tickLblPos val="nextTo"/>
        <c:crossAx val="-2144957800"/>
        <c:crosses val="autoZero"/>
        <c:crossBetween val="between"/>
        <c:majorUnit val="20.0"/>
      </c:valAx>
      <c:spPr>
        <a:solidFill>
          <a:schemeClr val="bg1">
            <a:lumMod val="85000"/>
          </a:schemeClr>
        </a:solidFill>
        <a:ln>
          <a:solidFill>
            <a:schemeClr val="bg1"/>
          </a:solidFill>
        </a:ln>
      </c:spPr>
    </c:plotArea>
    <c:legend>
      <c:legendPos val="r"/>
      <c:layout/>
      <c:overlay val="0"/>
      <c:txPr>
        <a:bodyPr/>
        <a:lstStyle/>
        <a:p>
          <a:pPr>
            <a:defRPr sz="3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098F7D-A0DD-DD4D-8CFF-30CC1BC95218}" type="doc">
      <dgm:prSet loTypeId="urn:microsoft.com/office/officeart/2005/8/layout/process5" loCatId="process" qsTypeId="urn:microsoft.com/office/officeart/2005/8/quickstyle/simple4" qsCatId="simple" csTypeId="urn:microsoft.com/office/officeart/2005/8/colors/accent1_4" csCatId="accent1" phldr="1"/>
      <dgm:spPr/>
      <dgm:t>
        <a:bodyPr/>
        <a:lstStyle/>
        <a:p>
          <a:endParaRPr lang="en-US"/>
        </a:p>
      </dgm:t>
    </dgm:pt>
    <dgm:pt modelId="{7E67B9EC-4CC1-0149-A576-04AD5AA13173}">
      <dgm:prSet phldrT="[Text]" custT="1"/>
      <dgm:spPr/>
      <dgm:t>
        <a:bodyPr/>
        <a:lstStyle/>
        <a:p>
          <a:r>
            <a:rPr lang="en-US" sz="3600" dirty="0" smtClean="0"/>
            <a:t>Validated Surveys IRB approved</a:t>
          </a:r>
          <a:endParaRPr lang="en-US" sz="3600" dirty="0"/>
        </a:p>
      </dgm:t>
    </dgm:pt>
    <dgm:pt modelId="{4C447429-9812-144F-9BCD-C8E85A7DDDAA}" type="parTrans" cxnId="{731C93ED-A3CB-194C-B971-E2C695B4CAB4}">
      <dgm:prSet/>
      <dgm:spPr/>
      <dgm:t>
        <a:bodyPr/>
        <a:lstStyle/>
        <a:p>
          <a:endParaRPr lang="en-US"/>
        </a:p>
      </dgm:t>
    </dgm:pt>
    <dgm:pt modelId="{35F9384D-B012-A442-B4D7-BD0A18FFEEA4}" type="sibTrans" cxnId="{731C93ED-A3CB-194C-B971-E2C695B4CAB4}">
      <dgm:prSet/>
      <dgm:spPr/>
      <dgm:t>
        <a:bodyPr/>
        <a:lstStyle/>
        <a:p>
          <a:endParaRPr lang="en-US"/>
        </a:p>
      </dgm:t>
    </dgm:pt>
    <dgm:pt modelId="{867D6B2F-C95D-0B44-9B8E-F842AB8FA3BC}">
      <dgm:prSet phldrT="[Text]" custT="1"/>
      <dgm:spPr/>
      <dgm:t>
        <a:bodyPr/>
        <a:lstStyle/>
        <a:p>
          <a:pPr algn="ctr"/>
          <a:r>
            <a:rPr lang="en-US" sz="3600" dirty="0" smtClean="0"/>
            <a:t>October 11, 2012 Baseline </a:t>
          </a:r>
        </a:p>
        <a:p>
          <a:pPr algn="ctr"/>
          <a:r>
            <a:rPr lang="en-US" sz="3600" dirty="0" smtClean="0"/>
            <a:t>Survey Monkey Invitation </a:t>
          </a:r>
          <a:endParaRPr lang="en-US" sz="3600" dirty="0"/>
        </a:p>
      </dgm:t>
    </dgm:pt>
    <dgm:pt modelId="{08C66EED-65BC-D24C-A9CC-C8813AD8BD9E}" type="parTrans" cxnId="{499D14DA-53A8-9943-AD2C-85FD42B74A69}">
      <dgm:prSet/>
      <dgm:spPr/>
      <dgm:t>
        <a:bodyPr/>
        <a:lstStyle/>
        <a:p>
          <a:endParaRPr lang="en-US"/>
        </a:p>
      </dgm:t>
    </dgm:pt>
    <dgm:pt modelId="{0E14946F-1CB5-0D43-B9B6-6F4E1D22C7DD}" type="sibTrans" cxnId="{499D14DA-53A8-9943-AD2C-85FD42B74A69}">
      <dgm:prSet/>
      <dgm:spPr/>
      <dgm:t>
        <a:bodyPr/>
        <a:lstStyle/>
        <a:p>
          <a:endParaRPr lang="en-US"/>
        </a:p>
      </dgm:t>
    </dgm:pt>
    <dgm:pt modelId="{4DF15CAC-0EF0-2544-B935-FA27CB29C63D}">
      <dgm:prSet phldrT="[Text]" custT="1"/>
      <dgm:spPr>
        <a:gradFill rotWithShape="0">
          <a:gsLst>
            <a:gs pos="0">
              <a:schemeClr val="accent1">
                <a:shade val="50000"/>
                <a:hueOff val="-164542"/>
                <a:satOff val="33598"/>
                <a:lumOff val="30860"/>
                <a:alphaOff val="0"/>
                <a:shade val="15000"/>
                <a:satMod val="180000"/>
              </a:schemeClr>
            </a:gs>
            <a:gs pos="50000">
              <a:schemeClr val="accent1">
                <a:shade val="50000"/>
                <a:hueOff val="-164542"/>
                <a:satOff val="33598"/>
                <a:lumOff val="30860"/>
                <a:alphaOff val="0"/>
                <a:shade val="45000"/>
                <a:satMod val="170000"/>
              </a:schemeClr>
            </a:gs>
            <a:gs pos="75000">
              <a:schemeClr val="accent1">
                <a:shade val="50000"/>
                <a:hueOff val="-164542"/>
                <a:satOff val="33598"/>
                <a:lumOff val="30860"/>
                <a:alphaOff val="0"/>
                <a:tint val="99000"/>
                <a:shade val="65000"/>
                <a:satMod val="155000"/>
              </a:schemeClr>
            </a:gs>
            <a:gs pos="100000">
              <a:srgbClr val="FAE66E"/>
            </a:gs>
          </a:gsLst>
        </a:gradFill>
      </dgm:spPr>
      <dgm:t>
        <a:bodyPr/>
        <a:lstStyle/>
        <a:p>
          <a:r>
            <a:rPr lang="en-US" sz="3600" dirty="0" smtClean="0"/>
            <a:t>50 randomly selected participants receive  $50 </a:t>
          </a:r>
          <a:r>
            <a:rPr lang="en-US" sz="3600" dirty="0" err="1" smtClean="0"/>
            <a:t>giftcard</a:t>
          </a:r>
          <a:r>
            <a:rPr lang="en-US" sz="3600" dirty="0" smtClean="0"/>
            <a:t> </a:t>
          </a:r>
          <a:endParaRPr lang="en-US" sz="3600" dirty="0"/>
        </a:p>
      </dgm:t>
    </dgm:pt>
    <dgm:pt modelId="{FCC1C4F8-474F-D945-818E-49E9CDA5806A}" type="parTrans" cxnId="{27E64215-2697-B540-A286-7E9DD7F6634C}">
      <dgm:prSet/>
      <dgm:spPr/>
      <dgm:t>
        <a:bodyPr/>
        <a:lstStyle/>
        <a:p>
          <a:endParaRPr lang="en-US"/>
        </a:p>
      </dgm:t>
    </dgm:pt>
    <dgm:pt modelId="{B802DFD9-956E-B744-95F5-EB11727DA1C3}" type="sibTrans" cxnId="{27E64215-2697-B540-A286-7E9DD7F6634C}">
      <dgm:prSet/>
      <dgm:spPr/>
      <dgm:t>
        <a:bodyPr/>
        <a:lstStyle/>
        <a:p>
          <a:endParaRPr lang="en-US"/>
        </a:p>
      </dgm:t>
    </dgm:pt>
    <dgm:pt modelId="{43556D2E-9B44-D44A-ACD5-02BDB69F9A69}">
      <dgm:prSet custT="1"/>
      <dgm:spPr>
        <a:gradFill rotWithShape="0">
          <a:gsLst>
            <a:gs pos="0">
              <a:schemeClr val="accent1">
                <a:shade val="50000"/>
                <a:hueOff val="-164542"/>
                <a:satOff val="33598"/>
                <a:lumOff val="30860"/>
                <a:alphaOff val="0"/>
                <a:shade val="15000"/>
                <a:satMod val="180000"/>
              </a:schemeClr>
            </a:gs>
            <a:gs pos="50000">
              <a:schemeClr val="accent1">
                <a:shade val="50000"/>
                <a:hueOff val="-164542"/>
                <a:satOff val="33598"/>
                <a:lumOff val="30860"/>
                <a:alphaOff val="0"/>
                <a:shade val="45000"/>
                <a:satMod val="170000"/>
              </a:schemeClr>
            </a:gs>
            <a:gs pos="73000">
              <a:schemeClr val="accent1">
                <a:shade val="50000"/>
                <a:hueOff val="-164542"/>
                <a:satOff val="33598"/>
                <a:lumOff val="30860"/>
                <a:alphaOff val="0"/>
                <a:tint val="99000"/>
                <a:shade val="65000"/>
                <a:satMod val="155000"/>
              </a:schemeClr>
            </a:gs>
            <a:gs pos="100000">
              <a:srgbClr val="FFE66E"/>
            </a:gs>
          </a:gsLst>
        </a:gradFill>
      </dgm:spPr>
      <dgm:t>
        <a:bodyPr/>
        <a:lstStyle/>
        <a:p>
          <a:r>
            <a:rPr lang="en-US" sz="3600" dirty="0" smtClean="0"/>
            <a:t>Everyone Receives $5 Coupon to the Daily Coffee Shop</a:t>
          </a:r>
          <a:endParaRPr lang="en-US" sz="3600" dirty="0"/>
        </a:p>
      </dgm:t>
    </dgm:pt>
    <dgm:pt modelId="{D3AC115C-20F9-0B44-9E5B-BDF2AD262A5B}" type="parTrans" cxnId="{F507290E-E4EB-6F4C-AA48-2D5C4DADCBA8}">
      <dgm:prSet/>
      <dgm:spPr/>
      <dgm:t>
        <a:bodyPr/>
        <a:lstStyle/>
        <a:p>
          <a:endParaRPr lang="en-US"/>
        </a:p>
      </dgm:t>
    </dgm:pt>
    <dgm:pt modelId="{794B7420-D61E-644F-9E1A-E38986EA6E1D}" type="sibTrans" cxnId="{F507290E-E4EB-6F4C-AA48-2D5C4DADCBA8}">
      <dgm:prSet/>
      <dgm:spPr/>
      <dgm:t>
        <a:bodyPr/>
        <a:lstStyle/>
        <a:p>
          <a:endParaRPr lang="en-US"/>
        </a:p>
      </dgm:t>
    </dgm:pt>
    <dgm:pt modelId="{B79DCEB8-DD93-4EE9-BAC6-143CB02934FF}">
      <dgm:prSet/>
      <dgm:spPr/>
      <dgm:t>
        <a:bodyPr/>
        <a:lstStyle/>
        <a:p>
          <a:r>
            <a:rPr lang="en-US" dirty="0" smtClean="0"/>
            <a:t>Annual Transformation Survey</a:t>
          </a:r>
        </a:p>
        <a:p>
          <a:r>
            <a:rPr lang="en-US" dirty="0" smtClean="0"/>
            <a:t>October 2013</a:t>
          </a:r>
        </a:p>
        <a:p>
          <a:r>
            <a:rPr lang="en-US" dirty="0" smtClean="0"/>
            <a:t>October 2014</a:t>
          </a:r>
        </a:p>
        <a:p>
          <a:r>
            <a:rPr lang="en-US" dirty="0" smtClean="0"/>
            <a:t>October 2015 </a:t>
          </a:r>
        </a:p>
        <a:p>
          <a:r>
            <a:rPr lang="en-US" dirty="0" smtClean="0"/>
            <a:t>October 2016</a:t>
          </a:r>
          <a:endParaRPr lang="en-US" dirty="0"/>
        </a:p>
      </dgm:t>
    </dgm:pt>
    <dgm:pt modelId="{7CF8629D-CBA6-4506-B478-3DFEB5691954}" type="parTrans" cxnId="{07F0D1EE-282D-42D0-B0D3-4E7A7D728993}">
      <dgm:prSet/>
      <dgm:spPr/>
      <dgm:t>
        <a:bodyPr/>
        <a:lstStyle/>
        <a:p>
          <a:endParaRPr lang="en-US"/>
        </a:p>
      </dgm:t>
    </dgm:pt>
    <dgm:pt modelId="{3CE2F5D5-D595-4C73-B99F-EE3D9273CAA6}" type="sibTrans" cxnId="{07F0D1EE-282D-42D0-B0D3-4E7A7D728993}">
      <dgm:prSet/>
      <dgm:spPr/>
      <dgm:t>
        <a:bodyPr/>
        <a:lstStyle/>
        <a:p>
          <a:endParaRPr lang="en-US"/>
        </a:p>
      </dgm:t>
    </dgm:pt>
    <dgm:pt modelId="{FE3235CC-2BE8-463E-90C6-2C9CEBE215ED}" type="pres">
      <dgm:prSet presAssocID="{18098F7D-A0DD-DD4D-8CFF-30CC1BC95218}" presName="diagram" presStyleCnt="0">
        <dgm:presLayoutVars>
          <dgm:dir/>
          <dgm:resizeHandles val="exact"/>
        </dgm:presLayoutVars>
      </dgm:prSet>
      <dgm:spPr/>
      <dgm:t>
        <a:bodyPr/>
        <a:lstStyle/>
        <a:p>
          <a:endParaRPr lang="en-US"/>
        </a:p>
      </dgm:t>
    </dgm:pt>
    <dgm:pt modelId="{E28C161F-5CA3-4282-9F33-7006740272B8}" type="pres">
      <dgm:prSet presAssocID="{7E67B9EC-4CC1-0149-A576-04AD5AA13173}" presName="node" presStyleLbl="node1" presStyleIdx="0" presStyleCnt="5">
        <dgm:presLayoutVars>
          <dgm:bulletEnabled val="1"/>
        </dgm:presLayoutVars>
      </dgm:prSet>
      <dgm:spPr/>
      <dgm:t>
        <a:bodyPr/>
        <a:lstStyle/>
        <a:p>
          <a:endParaRPr lang="en-US"/>
        </a:p>
      </dgm:t>
    </dgm:pt>
    <dgm:pt modelId="{7B0396DF-A013-40DB-B95F-CED92F1A4995}" type="pres">
      <dgm:prSet presAssocID="{35F9384D-B012-A442-B4D7-BD0A18FFEEA4}" presName="sibTrans" presStyleLbl="sibTrans2D1" presStyleIdx="0" presStyleCnt="4"/>
      <dgm:spPr/>
      <dgm:t>
        <a:bodyPr/>
        <a:lstStyle/>
        <a:p>
          <a:endParaRPr lang="en-US"/>
        </a:p>
      </dgm:t>
    </dgm:pt>
    <dgm:pt modelId="{8A43AB61-0909-4896-8EC0-66B4B587F763}" type="pres">
      <dgm:prSet presAssocID="{35F9384D-B012-A442-B4D7-BD0A18FFEEA4}" presName="connectorText" presStyleLbl="sibTrans2D1" presStyleIdx="0" presStyleCnt="4"/>
      <dgm:spPr/>
      <dgm:t>
        <a:bodyPr/>
        <a:lstStyle/>
        <a:p>
          <a:endParaRPr lang="en-US"/>
        </a:p>
      </dgm:t>
    </dgm:pt>
    <dgm:pt modelId="{A2812721-B35A-4DB7-A4C1-FD387175ED8D}" type="pres">
      <dgm:prSet presAssocID="{867D6B2F-C95D-0B44-9B8E-F842AB8FA3BC}" presName="node" presStyleLbl="node1" presStyleIdx="1" presStyleCnt="5">
        <dgm:presLayoutVars>
          <dgm:bulletEnabled val="1"/>
        </dgm:presLayoutVars>
      </dgm:prSet>
      <dgm:spPr/>
      <dgm:t>
        <a:bodyPr/>
        <a:lstStyle/>
        <a:p>
          <a:endParaRPr lang="en-US"/>
        </a:p>
      </dgm:t>
    </dgm:pt>
    <dgm:pt modelId="{47A3F89E-B779-41A2-AB08-C633CAE70643}" type="pres">
      <dgm:prSet presAssocID="{0E14946F-1CB5-0D43-B9B6-6F4E1D22C7DD}" presName="sibTrans" presStyleLbl="sibTrans2D1" presStyleIdx="1" presStyleCnt="4"/>
      <dgm:spPr/>
      <dgm:t>
        <a:bodyPr/>
        <a:lstStyle/>
        <a:p>
          <a:endParaRPr lang="en-US"/>
        </a:p>
      </dgm:t>
    </dgm:pt>
    <dgm:pt modelId="{D9A6439B-2AB6-41B9-8D27-C3BFCA1EF1CB}" type="pres">
      <dgm:prSet presAssocID="{0E14946F-1CB5-0D43-B9B6-6F4E1D22C7DD}" presName="connectorText" presStyleLbl="sibTrans2D1" presStyleIdx="1" presStyleCnt="4"/>
      <dgm:spPr/>
      <dgm:t>
        <a:bodyPr/>
        <a:lstStyle/>
        <a:p>
          <a:endParaRPr lang="en-US"/>
        </a:p>
      </dgm:t>
    </dgm:pt>
    <dgm:pt modelId="{387687A8-EC0A-4897-9701-2FF91A1D2BE3}" type="pres">
      <dgm:prSet presAssocID="{43556D2E-9B44-D44A-ACD5-02BDB69F9A69}" presName="node" presStyleLbl="node1" presStyleIdx="2" presStyleCnt="5">
        <dgm:presLayoutVars>
          <dgm:bulletEnabled val="1"/>
        </dgm:presLayoutVars>
      </dgm:prSet>
      <dgm:spPr/>
      <dgm:t>
        <a:bodyPr/>
        <a:lstStyle/>
        <a:p>
          <a:endParaRPr lang="en-US"/>
        </a:p>
      </dgm:t>
    </dgm:pt>
    <dgm:pt modelId="{6E658D1F-6B40-4708-89DE-0BAE816AC900}" type="pres">
      <dgm:prSet presAssocID="{794B7420-D61E-644F-9E1A-E38986EA6E1D}" presName="sibTrans" presStyleLbl="sibTrans2D1" presStyleIdx="2" presStyleCnt="4"/>
      <dgm:spPr/>
      <dgm:t>
        <a:bodyPr/>
        <a:lstStyle/>
        <a:p>
          <a:endParaRPr lang="en-US"/>
        </a:p>
      </dgm:t>
    </dgm:pt>
    <dgm:pt modelId="{CDA10AEA-308E-470D-9481-45D2C3C17BAA}" type="pres">
      <dgm:prSet presAssocID="{794B7420-D61E-644F-9E1A-E38986EA6E1D}" presName="connectorText" presStyleLbl="sibTrans2D1" presStyleIdx="2" presStyleCnt="4"/>
      <dgm:spPr/>
      <dgm:t>
        <a:bodyPr/>
        <a:lstStyle/>
        <a:p>
          <a:endParaRPr lang="en-US"/>
        </a:p>
      </dgm:t>
    </dgm:pt>
    <dgm:pt modelId="{16A93658-33FA-4A30-BC7D-FA5C50195C5B}" type="pres">
      <dgm:prSet presAssocID="{4DF15CAC-0EF0-2544-B935-FA27CB29C63D}" presName="node" presStyleLbl="node1" presStyleIdx="3" presStyleCnt="5">
        <dgm:presLayoutVars>
          <dgm:bulletEnabled val="1"/>
        </dgm:presLayoutVars>
      </dgm:prSet>
      <dgm:spPr/>
      <dgm:t>
        <a:bodyPr/>
        <a:lstStyle/>
        <a:p>
          <a:endParaRPr lang="en-US"/>
        </a:p>
      </dgm:t>
    </dgm:pt>
    <dgm:pt modelId="{E4C084DB-6371-41B8-8DE7-E103067EFCFD}" type="pres">
      <dgm:prSet presAssocID="{B802DFD9-956E-B744-95F5-EB11727DA1C3}" presName="sibTrans" presStyleLbl="sibTrans2D1" presStyleIdx="3" presStyleCnt="4" custAng="10168945" custLinFactNeighborX="-44951" custLinFactNeighborY="79992"/>
      <dgm:spPr/>
      <dgm:t>
        <a:bodyPr/>
        <a:lstStyle/>
        <a:p>
          <a:endParaRPr lang="en-US"/>
        </a:p>
      </dgm:t>
    </dgm:pt>
    <dgm:pt modelId="{596F8290-A0C2-44F6-A655-3D8A7EE29E3B}" type="pres">
      <dgm:prSet presAssocID="{B802DFD9-956E-B744-95F5-EB11727DA1C3}" presName="connectorText" presStyleLbl="sibTrans2D1" presStyleIdx="3" presStyleCnt="4"/>
      <dgm:spPr/>
      <dgm:t>
        <a:bodyPr/>
        <a:lstStyle/>
        <a:p>
          <a:endParaRPr lang="en-US"/>
        </a:p>
      </dgm:t>
    </dgm:pt>
    <dgm:pt modelId="{07BCA435-B8EC-4674-865C-E1EDB4D6C20F}" type="pres">
      <dgm:prSet presAssocID="{B79DCEB8-DD93-4EE9-BAC6-143CB02934FF}" presName="node" presStyleLbl="node1" presStyleIdx="4" presStyleCnt="5" custLinFactX="-100000" custLinFactNeighborX="-178597" custLinFactNeighborY="-30382">
        <dgm:presLayoutVars>
          <dgm:bulletEnabled val="1"/>
        </dgm:presLayoutVars>
      </dgm:prSet>
      <dgm:spPr/>
      <dgm:t>
        <a:bodyPr/>
        <a:lstStyle/>
        <a:p>
          <a:endParaRPr lang="en-US"/>
        </a:p>
      </dgm:t>
    </dgm:pt>
  </dgm:ptLst>
  <dgm:cxnLst>
    <dgm:cxn modelId="{CF18D9BD-B014-4333-81ED-8A83A9DA5B30}" type="presOf" srcId="{0E14946F-1CB5-0D43-B9B6-6F4E1D22C7DD}" destId="{D9A6439B-2AB6-41B9-8D27-C3BFCA1EF1CB}" srcOrd="1" destOrd="0" presId="urn:microsoft.com/office/officeart/2005/8/layout/process5"/>
    <dgm:cxn modelId="{3CAE1603-D2BC-4592-A359-40C93D99BF18}" type="presOf" srcId="{35F9384D-B012-A442-B4D7-BD0A18FFEEA4}" destId="{7B0396DF-A013-40DB-B95F-CED92F1A4995}" srcOrd="0" destOrd="0" presId="urn:microsoft.com/office/officeart/2005/8/layout/process5"/>
    <dgm:cxn modelId="{11BCD7F9-1A1C-4AB0-891F-EFDCCA738C27}" type="presOf" srcId="{794B7420-D61E-644F-9E1A-E38986EA6E1D}" destId="{CDA10AEA-308E-470D-9481-45D2C3C17BAA}" srcOrd="1" destOrd="0" presId="urn:microsoft.com/office/officeart/2005/8/layout/process5"/>
    <dgm:cxn modelId="{499D14DA-53A8-9943-AD2C-85FD42B74A69}" srcId="{18098F7D-A0DD-DD4D-8CFF-30CC1BC95218}" destId="{867D6B2F-C95D-0B44-9B8E-F842AB8FA3BC}" srcOrd="1" destOrd="0" parTransId="{08C66EED-65BC-D24C-A9CC-C8813AD8BD9E}" sibTransId="{0E14946F-1CB5-0D43-B9B6-6F4E1D22C7DD}"/>
    <dgm:cxn modelId="{8E69D9E0-BF31-40F2-9F4B-8533AB971ECA}" type="presOf" srcId="{18098F7D-A0DD-DD4D-8CFF-30CC1BC95218}" destId="{FE3235CC-2BE8-463E-90C6-2C9CEBE215ED}" srcOrd="0" destOrd="0" presId="urn:microsoft.com/office/officeart/2005/8/layout/process5"/>
    <dgm:cxn modelId="{F507290E-E4EB-6F4C-AA48-2D5C4DADCBA8}" srcId="{18098F7D-A0DD-DD4D-8CFF-30CC1BC95218}" destId="{43556D2E-9B44-D44A-ACD5-02BDB69F9A69}" srcOrd="2" destOrd="0" parTransId="{D3AC115C-20F9-0B44-9E5B-BDF2AD262A5B}" sibTransId="{794B7420-D61E-644F-9E1A-E38986EA6E1D}"/>
    <dgm:cxn modelId="{27E64215-2697-B540-A286-7E9DD7F6634C}" srcId="{18098F7D-A0DD-DD4D-8CFF-30CC1BC95218}" destId="{4DF15CAC-0EF0-2544-B935-FA27CB29C63D}" srcOrd="3" destOrd="0" parTransId="{FCC1C4F8-474F-D945-818E-49E9CDA5806A}" sibTransId="{B802DFD9-956E-B744-95F5-EB11727DA1C3}"/>
    <dgm:cxn modelId="{D36505F3-E873-4972-B15C-A7C3A0F04953}" type="presOf" srcId="{867D6B2F-C95D-0B44-9B8E-F842AB8FA3BC}" destId="{A2812721-B35A-4DB7-A4C1-FD387175ED8D}" srcOrd="0" destOrd="0" presId="urn:microsoft.com/office/officeart/2005/8/layout/process5"/>
    <dgm:cxn modelId="{9C98C5CE-31C2-4DE8-BB74-504FF41C8BB8}" type="presOf" srcId="{7E67B9EC-4CC1-0149-A576-04AD5AA13173}" destId="{E28C161F-5CA3-4282-9F33-7006740272B8}" srcOrd="0" destOrd="0" presId="urn:microsoft.com/office/officeart/2005/8/layout/process5"/>
    <dgm:cxn modelId="{2DA75ED7-8435-4FE8-B50D-946513B990D2}" type="presOf" srcId="{794B7420-D61E-644F-9E1A-E38986EA6E1D}" destId="{6E658D1F-6B40-4708-89DE-0BAE816AC900}" srcOrd="0" destOrd="0" presId="urn:microsoft.com/office/officeart/2005/8/layout/process5"/>
    <dgm:cxn modelId="{7ED8AB04-A334-4140-9C07-A622F09C7A3E}" type="presOf" srcId="{0E14946F-1CB5-0D43-B9B6-6F4E1D22C7DD}" destId="{47A3F89E-B779-41A2-AB08-C633CAE70643}" srcOrd="0" destOrd="0" presId="urn:microsoft.com/office/officeart/2005/8/layout/process5"/>
    <dgm:cxn modelId="{07F0D1EE-282D-42D0-B0D3-4E7A7D728993}" srcId="{18098F7D-A0DD-DD4D-8CFF-30CC1BC95218}" destId="{B79DCEB8-DD93-4EE9-BAC6-143CB02934FF}" srcOrd="4" destOrd="0" parTransId="{7CF8629D-CBA6-4506-B478-3DFEB5691954}" sibTransId="{3CE2F5D5-D595-4C73-B99F-EE3D9273CAA6}"/>
    <dgm:cxn modelId="{C3879643-DAD5-4B7E-BD48-639F7FF8A126}" type="presOf" srcId="{43556D2E-9B44-D44A-ACD5-02BDB69F9A69}" destId="{387687A8-EC0A-4897-9701-2FF91A1D2BE3}" srcOrd="0" destOrd="0" presId="urn:microsoft.com/office/officeart/2005/8/layout/process5"/>
    <dgm:cxn modelId="{D0D91BF3-1653-495E-B0CC-9E2B92797F04}" type="presOf" srcId="{B802DFD9-956E-B744-95F5-EB11727DA1C3}" destId="{E4C084DB-6371-41B8-8DE7-E103067EFCFD}" srcOrd="0" destOrd="0" presId="urn:microsoft.com/office/officeart/2005/8/layout/process5"/>
    <dgm:cxn modelId="{9B5BB8CF-D8A5-466B-A52B-7571F441B7B3}" type="presOf" srcId="{4DF15CAC-0EF0-2544-B935-FA27CB29C63D}" destId="{16A93658-33FA-4A30-BC7D-FA5C50195C5B}" srcOrd="0" destOrd="0" presId="urn:microsoft.com/office/officeart/2005/8/layout/process5"/>
    <dgm:cxn modelId="{731C93ED-A3CB-194C-B971-E2C695B4CAB4}" srcId="{18098F7D-A0DD-DD4D-8CFF-30CC1BC95218}" destId="{7E67B9EC-4CC1-0149-A576-04AD5AA13173}" srcOrd="0" destOrd="0" parTransId="{4C447429-9812-144F-9BCD-C8E85A7DDDAA}" sibTransId="{35F9384D-B012-A442-B4D7-BD0A18FFEEA4}"/>
    <dgm:cxn modelId="{3AB021FC-9C51-4695-94FA-0C5554253A01}" type="presOf" srcId="{B79DCEB8-DD93-4EE9-BAC6-143CB02934FF}" destId="{07BCA435-B8EC-4674-865C-E1EDB4D6C20F}" srcOrd="0" destOrd="0" presId="urn:microsoft.com/office/officeart/2005/8/layout/process5"/>
    <dgm:cxn modelId="{63877994-AE28-4E29-933C-237E838714D1}" type="presOf" srcId="{35F9384D-B012-A442-B4D7-BD0A18FFEEA4}" destId="{8A43AB61-0909-4896-8EC0-66B4B587F763}" srcOrd="1" destOrd="0" presId="urn:microsoft.com/office/officeart/2005/8/layout/process5"/>
    <dgm:cxn modelId="{56D41CC4-F06F-473E-B495-E3706B97C9F4}" type="presOf" srcId="{B802DFD9-956E-B744-95F5-EB11727DA1C3}" destId="{596F8290-A0C2-44F6-A655-3D8A7EE29E3B}" srcOrd="1" destOrd="0" presId="urn:microsoft.com/office/officeart/2005/8/layout/process5"/>
    <dgm:cxn modelId="{284969B7-C9EC-426C-A225-3E830D6E45B7}" type="presParOf" srcId="{FE3235CC-2BE8-463E-90C6-2C9CEBE215ED}" destId="{E28C161F-5CA3-4282-9F33-7006740272B8}" srcOrd="0" destOrd="0" presId="urn:microsoft.com/office/officeart/2005/8/layout/process5"/>
    <dgm:cxn modelId="{7C6D5E55-8970-4077-A253-BF5684074AF1}" type="presParOf" srcId="{FE3235CC-2BE8-463E-90C6-2C9CEBE215ED}" destId="{7B0396DF-A013-40DB-B95F-CED92F1A4995}" srcOrd="1" destOrd="0" presId="urn:microsoft.com/office/officeart/2005/8/layout/process5"/>
    <dgm:cxn modelId="{2E7D6C97-43F5-47B0-BA83-519C056D7A47}" type="presParOf" srcId="{7B0396DF-A013-40DB-B95F-CED92F1A4995}" destId="{8A43AB61-0909-4896-8EC0-66B4B587F763}" srcOrd="0" destOrd="0" presId="urn:microsoft.com/office/officeart/2005/8/layout/process5"/>
    <dgm:cxn modelId="{30775438-9FEB-42DC-B802-B1CB09668F10}" type="presParOf" srcId="{FE3235CC-2BE8-463E-90C6-2C9CEBE215ED}" destId="{A2812721-B35A-4DB7-A4C1-FD387175ED8D}" srcOrd="2" destOrd="0" presId="urn:microsoft.com/office/officeart/2005/8/layout/process5"/>
    <dgm:cxn modelId="{90676208-5A3D-4E94-A6D1-1F5ECAF2F97A}" type="presParOf" srcId="{FE3235CC-2BE8-463E-90C6-2C9CEBE215ED}" destId="{47A3F89E-B779-41A2-AB08-C633CAE70643}" srcOrd="3" destOrd="0" presId="urn:microsoft.com/office/officeart/2005/8/layout/process5"/>
    <dgm:cxn modelId="{FB08D301-3360-4247-93C2-B0B637D1BFB2}" type="presParOf" srcId="{47A3F89E-B779-41A2-AB08-C633CAE70643}" destId="{D9A6439B-2AB6-41B9-8D27-C3BFCA1EF1CB}" srcOrd="0" destOrd="0" presId="urn:microsoft.com/office/officeart/2005/8/layout/process5"/>
    <dgm:cxn modelId="{DFB538E7-523D-47D5-B81A-4201FF01A6FB}" type="presParOf" srcId="{FE3235CC-2BE8-463E-90C6-2C9CEBE215ED}" destId="{387687A8-EC0A-4897-9701-2FF91A1D2BE3}" srcOrd="4" destOrd="0" presId="urn:microsoft.com/office/officeart/2005/8/layout/process5"/>
    <dgm:cxn modelId="{CBA491AA-9F93-42A8-B7FB-C151A37B81AF}" type="presParOf" srcId="{FE3235CC-2BE8-463E-90C6-2C9CEBE215ED}" destId="{6E658D1F-6B40-4708-89DE-0BAE816AC900}" srcOrd="5" destOrd="0" presId="urn:microsoft.com/office/officeart/2005/8/layout/process5"/>
    <dgm:cxn modelId="{C196D274-C2D5-4EA9-8FB6-34C7ECF7077C}" type="presParOf" srcId="{6E658D1F-6B40-4708-89DE-0BAE816AC900}" destId="{CDA10AEA-308E-470D-9481-45D2C3C17BAA}" srcOrd="0" destOrd="0" presId="urn:microsoft.com/office/officeart/2005/8/layout/process5"/>
    <dgm:cxn modelId="{618E727A-228F-4FB8-BB75-1B04E6037251}" type="presParOf" srcId="{FE3235CC-2BE8-463E-90C6-2C9CEBE215ED}" destId="{16A93658-33FA-4A30-BC7D-FA5C50195C5B}" srcOrd="6" destOrd="0" presId="urn:microsoft.com/office/officeart/2005/8/layout/process5"/>
    <dgm:cxn modelId="{9BCA11D0-0AEF-4114-89A4-8A6A9C7946EE}" type="presParOf" srcId="{FE3235CC-2BE8-463E-90C6-2C9CEBE215ED}" destId="{E4C084DB-6371-41B8-8DE7-E103067EFCFD}" srcOrd="7" destOrd="0" presId="urn:microsoft.com/office/officeart/2005/8/layout/process5"/>
    <dgm:cxn modelId="{2DA950C1-7E78-4D33-B5C6-DF3D20798140}" type="presParOf" srcId="{E4C084DB-6371-41B8-8DE7-E103067EFCFD}" destId="{596F8290-A0C2-44F6-A655-3D8A7EE29E3B}" srcOrd="0" destOrd="0" presId="urn:microsoft.com/office/officeart/2005/8/layout/process5"/>
    <dgm:cxn modelId="{4637A136-BE2B-40B8-8AB0-A6A27BCA237A}" type="presParOf" srcId="{FE3235CC-2BE8-463E-90C6-2C9CEBE215ED}" destId="{07BCA435-B8EC-4674-865C-E1EDB4D6C20F}" srcOrd="8"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F79C55-DAC0-43BD-AD17-77E2BBCB4EF5}" type="doc">
      <dgm:prSet loTypeId="urn:diagrams.loki3.com/BracketList+Icon" loCatId="list" qsTypeId="urn:microsoft.com/office/officeart/2005/8/quickstyle/simple4" qsCatId="simple" csTypeId="urn:microsoft.com/office/officeart/2005/8/colors/accent1_2" csCatId="accent1" phldr="1"/>
      <dgm:spPr/>
      <dgm:t>
        <a:bodyPr/>
        <a:lstStyle/>
        <a:p>
          <a:endParaRPr lang="en-US"/>
        </a:p>
      </dgm:t>
    </dgm:pt>
    <dgm:pt modelId="{B56FC54E-E284-4F97-8397-71E1513FC13D}">
      <dgm:prSet phldrT="[Text]" custT="1"/>
      <dgm:spPr/>
      <dgm:t>
        <a:bodyPr/>
        <a:lstStyle/>
        <a:p>
          <a:r>
            <a:rPr lang="en-US" sz="4400" b="1" dirty="0" smtClean="0">
              <a:solidFill>
                <a:schemeClr val="tx1"/>
              </a:solidFill>
            </a:rPr>
            <a:t>Autonomy</a:t>
          </a:r>
          <a:endParaRPr lang="en-US" sz="4400" b="1" dirty="0">
            <a:solidFill>
              <a:schemeClr val="tx1"/>
            </a:solidFill>
          </a:endParaRPr>
        </a:p>
      </dgm:t>
    </dgm:pt>
    <dgm:pt modelId="{1457BA4F-DCF7-4E6D-B874-D0CC31F399D6}" type="parTrans" cxnId="{BA125CB7-6F48-42CD-8E72-89BD7B18837C}">
      <dgm:prSet/>
      <dgm:spPr/>
      <dgm:t>
        <a:bodyPr/>
        <a:lstStyle/>
        <a:p>
          <a:endParaRPr lang="en-US"/>
        </a:p>
      </dgm:t>
    </dgm:pt>
    <dgm:pt modelId="{94F1B8CB-3413-477D-AD22-F0432810E43B}" type="sibTrans" cxnId="{BA125CB7-6F48-42CD-8E72-89BD7B18837C}">
      <dgm:prSet/>
      <dgm:spPr/>
      <dgm:t>
        <a:bodyPr/>
        <a:lstStyle/>
        <a:p>
          <a:endParaRPr lang="en-US"/>
        </a:p>
      </dgm:t>
    </dgm:pt>
    <dgm:pt modelId="{20CBB0E8-1831-4DA4-B21A-EC083CAF70E7}">
      <dgm:prSet phldrT="[Text]" custT="1"/>
      <dgm:spPr/>
      <dgm:t>
        <a:bodyPr/>
        <a:lstStyle/>
        <a:p>
          <a:r>
            <a:rPr lang="en-US" sz="4400" b="1" smtClean="0">
              <a:solidFill>
                <a:schemeClr val="tx1"/>
              </a:solidFill>
            </a:rPr>
            <a:t>Competence</a:t>
          </a:r>
          <a:endParaRPr lang="en-US" sz="4400" b="1" dirty="0">
            <a:solidFill>
              <a:schemeClr val="tx1"/>
            </a:solidFill>
          </a:endParaRPr>
        </a:p>
      </dgm:t>
    </dgm:pt>
    <dgm:pt modelId="{4D9592DB-4899-4A20-8803-B2F60C3B65CA}" type="parTrans" cxnId="{4F465B5A-2F94-4F82-90DA-FEC1CCE964FE}">
      <dgm:prSet/>
      <dgm:spPr/>
      <dgm:t>
        <a:bodyPr/>
        <a:lstStyle/>
        <a:p>
          <a:endParaRPr lang="en-US"/>
        </a:p>
      </dgm:t>
    </dgm:pt>
    <dgm:pt modelId="{F2C5B11D-539C-4359-98AB-ED1390DDAA17}" type="sibTrans" cxnId="{4F465B5A-2F94-4F82-90DA-FEC1CCE964FE}">
      <dgm:prSet/>
      <dgm:spPr/>
      <dgm:t>
        <a:bodyPr/>
        <a:lstStyle/>
        <a:p>
          <a:endParaRPr lang="en-US"/>
        </a:p>
      </dgm:t>
    </dgm:pt>
    <dgm:pt modelId="{C9C4B525-F038-455D-97B8-C1E0ACE56DD1}">
      <dgm:prSet phldrT="[Text]" custT="1">
        <dgm:style>
          <a:lnRef idx="2">
            <a:schemeClr val="accent3"/>
          </a:lnRef>
          <a:fillRef idx="1">
            <a:schemeClr val="lt1"/>
          </a:fillRef>
          <a:effectRef idx="0">
            <a:schemeClr val="accent3"/>
          </a:effectRef>
          <a:fontRef idx="minor">
            <a:schemeClr val="dk1"/>
          </a:fontRef>
        </dgm:style>
      </dgm:prSet>
      <dgm:spPr>
        <a:ln/>
      </dgm:spPr>
      <dgm:t>
        <a:bodyPr/>
        <a:lstStyle/>
        <a:p>
          <a:r>
            <a:rPr lang="en-US" sz="4400" b="1" dirty="0" smtClean="0">
              <a:solidFill>
                <a:schemeClr val="tx1"/>
              </a:solidFill>
            </a:rPr>
            <a:t>the belief that one has the ability to influence and master important outcomes		</a:t>
          </a:r>
          <a:endParaRPr lang="en-US" sz="4400" b="1" dirty="0">
            <a:solidFill>
              <a:schemeClr val="tx1"/>
            </a:solidFill>
          </a:endParaRPr>
        </a:p>
      </dgm:t>
    </dgm:pt>
    <dgm:pt modelId="{A9869E4B-97E3-4CD9-BA8A-53362A298A71}" type="parTrans" cxnId="{71A5076E-0C17-4F80-93D4-13A26D91C16E}">
      <dgm:prSet/>
      <dgm:spPr/>
      <dgm:t>
        <a:bodyPr/>
        <a:lstStyle/>
        <a:p>
          <a:endParaRPr lang="en-US"/>
        </a:p>
      </dgm:t>
    </dgm:pt>
    <dgm:pt modelId="{6EB9F71A-91E1-4CE7-978C-9458DA672076}" type="sibTrans" cxnId="{71A5076E-0C17-4F80-93D4-13A26D91C16E}">
      <dgm:prSet/>
      <dgm:spPr/>
      <dgm:t>
        <a:bodyPr/>
        <a:lstStyle/>
        <a:p>
          <a:endParaRPr lang="en-US"/>
        </a:p>
      </dgm:t>
    </dgm:pt>
    <dgm:pt modelId="{AB90ED4A-489A-4ABA-ABD3-05CA9C07F12B}">
      <dgm:prSet custT="1"/>
      <dgm:spPr/>
      <dgm:t>
        <a:bodyPr/>
        <a:lstStyle/>
        <a:p>
          <a:r>
            <a:rPr lang="en-US" sz="4400" b="1" smtClean="0">
              <a:solidFill>
                <a:schemeClr val="tx1"/>
              </a:solidFill>
            </a:rPr>
            <a:t>Relatedness</a:t>
          </a:r>
          <a:endParaRPr lang="en-US" sz="4400" b="1" dirty="0">
            <a:solidFill>
              <a:schemeClr val="tx1"/>
            </a:solidFill>
          </a:endParaRPr>
        </a:p>
      </dgm:t>
    </dgm:pt>
    <dgm:pt modelId="{FB66E8B5-FDAF-4333-A33E-ECD88BCA9160}" type="parTrans" cxnId="{7C5E32E3-F365-46C4-8CB8-8C7BEF9147D9}">
      <dgm:prSet/>
      <dgm:spPr/>
      <dgm:t>
        <a:bodyPr/>
        <a:lstStyle/>
        <a:p>
          <a:endParaRPr lang="en-US"/>
        </a:p>
      </dgm:t>
    </dgm:pt>
    <dgm:pt modelId="{1DD57401-D353-4DD1-AA54-D9177AAD55E4}" type="sibTrans" cxnId="{7C5E32E3-F365-46C4-8CB8-8C7BEF9147D9}">
      <dgm:prSet/>
      <dgm:spPr/>
      <dgm:t>
        <a:bodyPr/>
        <a:lstStyle/>
        <a:p>
          <a:endParaRPr lang="en-US"/>
        </a:p>
      </dgm:t>
    </dgm:pt>
    <dgm:pt modelId="{E568D670-FAEE-463D-A629-DF4CE5F4F71A}">
      <dgm:prSet custT="1">
        <dgm:style>
          <a:lnRef idx="2">
            <a:schemeClr val="accent3"/>
          </a:lnRef>
          <a:fillRef idx="1">
            <a:schemeClr val="lt1"/>
          </a:fillRef>
          <a:effectRef idx="0">
            <a:schemeClr val="accent3"/>
          </a:effectRef>
          <a:fontRef idx="minor">
            <a:schemeClr val="dk1"/>
          </a:fontRef>
        </dgm:style>
      </dgm:prSet>
      <dgm:spPr>
        <a:ln/>
      </dgm:spPr>
      <dgm:t>
        <a:bodyPr/>
        <a:lstStyle/>
        <a:p>
          <a:r>
            <a:rPr lang="en-US" sz="4400" b="1" dirty="0" smtClean="0">
              <a:solidFill>
                <a:schemeClr val="tx1"/>
              </a:solidFill>
            </a:rPr>
            <a:t>the experience of having satisfying and supportive social relationships and connections</a:t>
          </a:r>
          <a:endParaRPr lang="en-US" sz="4400" b="1" dirty="0">
            <a:solidFill>
              <a:schemeClr val="tx1"/>
            </a:solidFill>
          </a:endParaRPr>
        </a:p>
      </dgm:t>
    </dgm:pt>
    <dgm:pt modelId="{B836879F-371C-4731-8B32-9404D6A413CC}" type="parTrans" cxnId="{49C641E9-74E6-4F85-9008-ACCB6576F5B3}">
      <dgm:prSet/>
      <dgm:spPr/>
      <dgm:t>
        <a:bodyPr/>
        <a:lstStyle/>
        <a:p>
          <a:endParaRPr lang="en-US"/>
        </a:p>
      </dgm:t>
    </dgm:pt>
    <dgm:pt modelId="{0BE1E53D-FA7E-452F-B1F6-8CA9B2B3F117}" type="sibTrans" cxnId="{49C641E9-74E6-4F85-9008-ACCB6576F5B3}">
      <dgm:prSet/>
      <dgm:spPr/>
      <dgm:t>
        <a:bodyPr/>
        <a:lstStyle/>
        <a:p>
          <a:endParaRPr lang="en-US"/>
        </a:p>
      </dgm:t>
    </dgm:pt>
    <dgm:pt modelId="{5E36B970-74D4-4963-B5E0-AC21EA8B0DB9}">
      <dgm:prSet phldrT="[Text]" custT="1"/>
      <dgm:spPr>
        <a:noFill/>
        <a:effectLst/>
      </dgm:spPr>
      <dgm:t>
        <a:bodyPr/>
        <a:lstStyle/>
        <a:p>
          <a:r>
            <a:rPr lang="en-US" sz="4400" b="1" dirty="0" smtClean="0">
              <a:solidFill>
                <a:schemeClr val="tx1"/>
              </a:solidFill>
              <a:effectLst/>
            </a:rPr>
            <a:t>the experience of acting with a sense of choice and volition and fully embracing one’s actions.</a:t>
          </a:r>
          <a:endParaRPr lang="en-US" sz="4400" b="1" dirty="0">
            <a:solidFill>
              <a:schemeClr val="tx1"/>
            </a:solidFill>
            <a:effectLst/>
          </a:endParaRPr>
        </a:p>
      </dgm:t>
    </dgm:pt>
    <dgm:pt modelId="{17660AB7-C256-4FAE-AA41-8D3D945D9501}" type="sibTrans" cxnId="{688D541A-BE35-4656-AB2C-4029FC2490E7}">
      <dgm:prSet/>
      <dgm:spPr/>
      <dgm:t>
        <a:bodyPr/>
        <a:lstStyle/>
        <a:p>
          <a:endParaRPr lang="en-US"/>
        </a:p>
      </dgm:t>
    </dgm:pt>
    <dgm:pt modelId="{216CDDBD-8EF8-42EF-A5DB-777DBDF3581D}" type="parTrans" cxnId="{688D541A-BE35-4656-AB2C-4029FC2490E7}">
      <dgm:prSet/>
      <dgm:spPr/>
      <dgm:t>
        <a:bodyPr/>
        <a:lstStyle/>
        <a:p>
          <a:endParaRPr lang="en-US"/>
        </a:p>
      </dgm:t>
    </dgm:pt>
    <dgm:pt modelId="{6EE5BCDB-0C23-4769-B59C-8C737D473EE0}" type="pres">
      <dgm:prSet presAssocID="{8CF79C55-DAC0-43BD-AD17-77E2BBCB4EF5}" presName="Name0" presStyleCnt="0">
        <dgm:presLayoutVars>
          <dgm:dir/>
          <dgm:animLvl val="lvl"/>
          <dgm:resizeHandles val="exact"/>
        </dgm:presLayoutVars>
      </dgm:prSet>
      <dgm:spPr/>
      <dgm:t>
        <a:bodyPr/>
        <a:lstStyle/>
        <a:p>
          <a:endParaRPr lang="en-US"/>
        </a:p>
      </dgm:t>
    </dgm:pt>
    <dgm:pt modelId="{05F604EC-5AAB-4205-8981-EBF9625B88BB}" type="pres">
      <dgm:prSet presAssocID="{B56FC54E-E284-4F97-8397-71E1513FC13D}" presName="linNode" presStyleCnt="0"/>
      <dgm:spPr/>
    </dgm:pt>
    <dgm:pt modelId="{14781A18-FFD1-432E-8551-F09A3C9B548C}" type="pres">
      <dgm:prSet presAssocID="{B56FC54E-E284-4F97-8397-71E1513FC13D}" presName="parTx" presStyleLbl="revTx" presStyleIdx="0" presStyleCnt="3">
        <dgm:presLayoutVars>
          <dgm:chMax val="1"/>
          <dgm:bulletEnabled val="1"/>
        </dgm:presLayoutVars>
      </dgm:prSet>
      <dgm:spPr/>
      <dgm:t>
        <a:bodyPr/>
        <a:lstStyle/>
        <a:p>
          <a:endParaRPr lang="en-US"/>
        </a:p>
      </dgm:t>
    </dgm:pt>
    <dgm:pt modelId="{FFE2785B-55C6-4368-842A-365C3B3D8F1C}" type="pres">
      <dgm:prSet presAssocID="{B56FC54E-E284-4F97-8397-71E1513FC13D}" presName="bracket" presStyleLbl="parChTrans1D1" presStyleIdx="0" presStyleCnt="3"/>
      <dgm:spPr/>
    </dgm:pt>
    <dgm:pt modelId="{89F6E8BC-0EE7-4EC1-8530-519914B8FBAA}" type="pres">
      <dgm:prSet presAssocID="{B56FC54E-E284-4F97-8397-71E1513FC13D}" presName="spH" presStyleCnt="0"/>
      <dgm:spPr/>
    </dgm:pt>
    <dgm:pt modelId="{BDC667A5-C6EF-4C07-A0F3-9BBD0CBE85C1}" type="pres">
      <dgm:prSet presAssocID="{B56FC54E-E284-4F97-8397-71E1513FC13D}" presName="desTx" presStyleLbl="node1" presStyleIdx="0" presStyleCnt="3">
        <dgm:presLayoutVars>
          <dgm:bulletEnabled val="1"/>
        </dgm:presLayoutVars>
      </dgm:prSet>
      <dgm:spPr/>
      <dgm:t>
        <a:bodyPr/>
        <a:lstStyle/>
        <a:p>
          <a:endParaRPr lang="en-US"/>
        </a:p>
      </dgm:t>
    </dgm:pt>
    <dgm:pt modelId="{356A3565-88ED-44AE-9136-28A707A12314}" type="pres">
      <dgm:prSet presAssocID="{94F1B8CB-3413-477D-AD22-F0432810E43B}" presName="spV" presStyleCnt="0"/>
      <dgm:spPr/>
    </dgm:pt>
    <dgm:pt modelId="{833658AC-9D4C-4009-A4BD-2FC0E44B1C67}" type="pres">
      <dgm:prSet presAssocID="{20CBB0E8-1831-4DA4-B21A-EC083CAF70E7}" presName="linNode" presStyleCnt="0"/>
      <dgm:spPr/>
    </dgm:pt>
    <dgm:pt modelId="{AC7FD8CD-F3BA-430E-8508-7F2A9BC91774}" type="pres">
      <dgm:prSet presAssocID="{20CBB0E8-1831-4DA4-B21A-EC083CAF70E7}" presName="parTx" presStyleLbl="revTx" presStyleIdx="1" presStyleCnt="3">
        <dgm:presLayoutVars>
          <dgm:chMax val="1"/>
          <dgm:bulletEnabled val="1"/>
        </dgm:presLayoutVars>
      </dgm:prSet>
      <dgm:spPr/>
      <dgm:t>
        <a:bodyPr/>
        <a:lstStyle/>
        <a:p>
          <a:endParaRPr lang="en-US"/>
        </a:p>
      </dgm:t>
    </dgm:pt>
    <dgm:pt modelId="{2D5A9790-6700-433F-8AD0-0AD239BB8F0E}" type="pres">
      <dgm:prSet presAssocID="{20CBB0E8-1831-4DA4-B21A-EC083CAF70E7}" presName="bracket" presStyleLbl="parChTrans1D1" presStyleIdx="1" presStyleCnt="3"/>
      <dgm:spPr/>
    </dgm:pt>
    <dgm:pt modelId="{07E635C7-DE81-4326-B479-B6A141FE0E6B}" type="pres">
      <dgm:prSet presAssocID="{20CBB0E8-1831-4DA4-B21A-EC083CAF70E7}" presName="spH" presStyleCnt="0"/>
      <dgm:spPr/>
    </dgm:pt>
    <dgm:pt modelId="{63F42A5C-496B-452F-A60B-E3C84DADBA8F}" type="pres">
      <dgm:prSet presAssocID="{20CBB0E8-1831-4DA4-B21A-EC083CAF70E7}" presName="desTx" presStyleLbl="node1" presStyleIdx="1" presStyleCnt="3">
        <dgm:presLayoutVars>
          <dgm:bulletEnabled val="1"/>
        </dgm:presLayoutVars>
      </dgm:prSet>
      <dgm:spPr/>
      <dgm:t>
        <a:bodyPr/>
        <a:lstStyle/>
        <a:p>
          <a:endParaRPr lang="en-US"/>
        </a:p>
      </dgm:t>
    </dgm:pt>
    <dgm:pt modelId="{FA22707A-A1AF-4898-8CDE-E2240CAD8147}" type="pres">
      <dgm:prSet presAssocID="{F2C5B11D-539C-4359-98AB-ED1390DDAA17}" presName="spV" presStyleCnt="0"/>
      <dgm:spPr/>
    </dgm:pt>
    <dgm:pt modelId="{C22AD8D6-5200-44CF-A71F-FF153B4CF2A1}" type="pres">
      <dgm:prSet presAssocID="{AB90ED4A-489A-4ABA-ABD3-05CA9C07F12B}" presName="linNode" presStyleCnt="0"/>
      <dgm:spPr/>
    </dgm:pt>
    <dgm:pt modelId="{568DAC1D-3F22-405D-B981-DFCDF75E9B84}" type="pres">
      <dgm:prSet presAssocID="{AB90ED4A-489A-4ABA-ABD3-05CA9C07F12B}" presName="parTx" presStyleLbl="revTx" presStyleIdx="2" presStyleCnt="3">
        <dgm:presLayoutVars>
          <dgm:chMax val="1"/>
          <dgm:bulletEnabled val="1"/>
        </dgm:presLayoutVars>
      </dgm:prSet>
      <dgm:spPr/>
      <dgm:t>
        <a:bodyPr/>
        <a:lstStyle/>
        <a:p>
          <a:endParaRPr lang="en-US"/>
        </a:p>
      </dgm:t>
    </dgm:pt>
    <dgm:pt modelId="{8297401A-E48D-4A66-B757-3EBAF9DEB3C6}" type="pres">
      <dgm:prSet presAssocID="{AB90ED4A-489A-4ABA-ABD3-05CA9C07F12B}" presName="bracket" presStyleLbl="parChTrans1D1" presStyleIdx="2" presStyleCnt="3"/>
      <dgm:spPr/>
      <dgm:t>
        <a:bodyPr/>
        <a:lstStyle/>
        <a:p>
          <a:endParaRPr lang="en-US"/>
        </a:p>
      </dgm:t>
    </dgm:pt>
    <dgm:pt modelId="{06EC7245-810B-43EB-BA72-B49465B9C7B9}" type="pres">
      <dgm:prSet presAssocID="{AB90ED4A-489A-4ABA-ABD3-05CA9C07F12B}" presName="spH" presStyleCnt="0"/>
      <dgm:spPr/>
    </dgm:pt>
    <dgm:pt modelId="{85D9E78A-F50E-41FA-8234-C5C7CF822863}" type="pres">
      <dgm:prSet presAssocID="{AB90ED4A-489A-4ABA-ABD3-05CA9C07F12B}" presName="desTx" presStyleLbl="node1" presStyleIdx="2" presStyleCnt="3">
        <dgm:presLayoutVars>
          <dgm:bulletEnabled val="1"/>
        </dgm:presLayoutVars>
      </dgm:prSet>
      <dgm:spPr/>
      <dgm:t>
        <a:bodyPr/>
        <a:lstStyle/>
        <a:p>
          <a:endParaRPr lang="en-US"/>
        </a:p>
      </dgm:t>
    </dgm:pt>
  </dgm:ptLst>
  <dgm:cxnLst>
    <dgm:cxn modelId="{9746F05F-54DF-2346-A742-C59244ED931F}" type="presOf" srcId="{C9C4B525-F038-455D-97B8-C1E0ACE56DD1}" destId="{63F42A5C-496B-452F-A60B-E3C84DADBA8F}" srcOrd="0" destOrd="0" presId="urn:diagrams.loki3.com/BracketList+Icon"/>
    <dgm:cxn modelId="{688D541A-BE35-4656-AB2C-4029FC2490E7}" srcId="{B56FC54E-E284-4F97-8397-71E1513FC13D}" destId="{5E36B970-74D4-4963-B5E0-AC21EA8B0DB9}" srcOrd="0" destOrd="0" parTransId="{216CDDBD-8EF8-42EF-A5DB-777DBDF3581D}" sibTransId="{17660AB7-C256-4FAE-AA41-8D3D945D9501}"/>
    <dgm:cxn modelId="{9EF263B9-DDB7-D74D-AD5C-994314215D99}" type="presOf" srcId="{20CBB0E8-1831-4DA4-B21A-EC083CAF70E7}" destId="{AC7FD8CD-F3BA-430E-8508-7F2A9BC91774}" srcOrd="0" destOrd="0" presId="urn:diagrams.loki3.com/BracketList+Icon"/>
    <dgm:cxn modelId="{E93251C1-24C1-6945-BBF2-1A81EEF43DE1}" type="presOf" srcId="{B56FC54E-E284-4F97-8397-71E1513FC13D}" destId="{14781A18-FFD1-432E-8551-F09A3C9B548C}" srcOrd="0" destOrd="0" presId="urn:diagrams.loki3.com/BracketList+Icon"/>
    <dgm:cxn modelId="{C5EF30A5-41EF-4F48-9CB1-81D37B823CA9}" type="presOf" srcId="{8CF79C55-DAC0-43BD-AD17-77E2BBCB4EF5}" destId="{6EE5BCDB-0C23-4769-B59C-8C737D473EE0}" srcOrd="0" destOrd="0" presId="urn:diagrams.loki3.com/BracketList+Icon"/>
    <dgm:cxn modelId="{4F465B5A-2F94-4F82-90DA-FEC1CCE964FE}" srcId="{8CF79C55-DAC0-43BD-AD17-77E2BBCB4EF5}" destId="{20CBB0E8-1831-4DA4-B21A-EC083CAF70E7}" srcOrd="1" destOrd="0" parTransId="{4D9592DB-4899-4A20-8803-B2F60C3B65CA}" sibTransId="{F2C5B11D-539C-4359-98AB-ED1390DDAA17}"/>
    <dgm:cxn modelId="{5A4B0E10-3A02-CB47-878B-B2C13785CD10}" type="presOf" srcId="{E568D670-FAEE-463D-A629-DF4CE5F4F71A}" destId="{85D9E78A-F50E-41FA-8234-C5C7CF822863}" srcOrd="0" destOrd="0" presId="urn:diagrams.loki3.com/BracketList+Icon"/>
    <dgm:cxn modelId="{71A5076E-0C17-4F80-93D4-13A26D91C16E}" srcId="{20CBB0E8-1831-4DA4-B21A-EC083CAF70E7}" destId="{C9C4B525-F038-455D-97B8-C1E0ACE56DD1}" srcOrd="0" destOrd="0" parTransId="{A9869E4B-97E3-4CD9-BA8A-53362A298A71}" sibTransId="{6EB9F71A-91E1-4CE7-978C-9458DA672076}"/>
    <dgm:cxn modelId="{49C641E9-74E6-4F85-9008-ACCB6576F5B3}" srcId="{AB90ED4A-489A-4ABA-ABD3-05CA9C07F12B}" destId="{E568D670-FAEE-463D-A629-DF4CE5F4F71A}" srcOrd="0" destOrd="0" parTransId="{B836879F-371C-4731-8B32-9404D6A413CC}" sibTransId="{0BE1E53D-FA7E-452F-B1F6-8CA9B2B3F117}"/>
    <dgm:cxn modelId="{F1C1D9C1-2A33-944E-AE40-9032108F7511}" type="presOf" srcId="{5E36B970-74D4-4963-B5E0-AC21EA8B0DB9}" destId="{BDC667A5-C6EF-4C07-A0F3-9BBD0CBE85C1}" srcOrd="0" destOrd="0" presId="urn:diagrams.loki3.com/BracketList+Icon"/>
    <dgm:cxn modelId="{7C5E32E3-F365-46C4-8CB8-8C7BEF9147D9}" srcId="{8CF79C55-DAC0-43BD-AD17-77E2BBCB4EF5}" destId="{AB90ED4A-489A-4ABA-ABD3-05CA9C07F12B}" srcOrd="2" destOrd="0" parTransId="{FB66E8B5-FDAF-4333-A33E-ECD88BCA9160}" sibTransId="{1DD57401-D353-4DD1-AA54-D9177AAD55E4}"/>
    <dgm:cxn modelId="{DC1DEE04-BE6D-0248-8337-C8797F0E4BE1}" type="presOf" srcId="{AB90ED4A-489A-4ABA-ABD3-05CA9C07F12B}" destId="{568DAC1D-3F22-405D-B981-DFCDF75E9B84}" srcOrd="0" destOrd="0" presId="urn:diagrams.loki3.com/BracketList+Icon"/>
    <dgm:cxn modelId="{BA125CB7-6F48-42CD-8E72-89BD7B18837C}" srcId="{8CF79C55-DAC0-43BD-AD17-77E2BBCB4EF5}" destId="{B56FC54E-E284-4F97-8397-71E1513FC13D}" srcOrd="0" destOrd="0" parTransId="{1457BA4F-DCF7-4E6D-B874-D0CC31F399D6}" sibTransId="{94F1B8CB-3413-477D-AD22-F0432810E43B}"/>
    <dgm:cxn modelId="{A064523F-D322-DB41-A2C8-E963BEFCDE09}" type="presParOf" srcId="{6EE5BCDB-0C23-4769-B59C-8C737D473EE0}" destId="{05F604EC-5AAB-4205-8981-EBF9625B88BB}" srcOrd="0" destOrd="0" presId="urn:diagrams.loki3.com/BracketList+Icon"/>
    <dgm:cxn modelId="{C8AC5F7D-16DD-3748-9083-97D32584A535}" type="presParOf" srcId="{05F604EC-5AAB-4205-8981-EBF9625B88BB}" destId="{14781A18-FFD1-432E-8551-F09A3C9B548C}" srcOrd="0" destOrd="0" presId="urn:diagrams.loki3.com/BracketList+Icon"/>
    <dgm:cxn modelId="{30884D99-BBC2-9747-85CE-6FAF9D5DA850}" type="presParOf" srcId="{05F604EC-5AAB-4205-8981-EBF9625B88BB}" destId="{FFE2785B-55C6-4368-842A-365C3B3D8F1C}" srcOrd="1" destOrd="0" presId="urn:diagrams.loki3.com/BracketList+Icon"/>
    <dgm:cxn modelId="{DEABA58E-E9F0-E94E-BB6B-F473C3E5EDD9}" type="presParOf" srcId="{05F604EC-5AAB-4205-8981-EBF9625B88BB}" destId="{89F6E8BC-0EE7-4EC1-8530-519914B8FBAA}" srcOrd="2" destOrd="0" presId="urn:diagrams.loki3.com/BracketList+Icon"/>
    <dgm:cxn modelId="{8E0A943C-7F05-8348-B620-E36A0D036394}" type="presParOf" srcId="{05F604EC-5AAB-4205-8981-EBF9625B88BB}" destId="{BDC667A5-C6EF-4C07-A0F3-9BBD0CBE85C1}" srcOrd="3" destOrd="0" presId="urn:diagrams.loki3.com/BracketList+Icon"/>
    <dgm:cxn modelId="{CFF686F6-FD63-1A44-884B-6B535644162F}" type="presParOf" srcId="{6EE5BCDB-0C23-4769-B59C-8C737D473EE0}" destId="{356A3565-88ED-44AE-9136-28A707A12314}" srcOrd="1" destOrd="0" presId="urn:diagrams.loki3.com/BracketList+Icon"/>
    <dgm:cxn modelId="{1E2CBEED-1147-484F-8F97-E850988B0753}" type="presParOf" srcId="{6EE5BCDB-0C23-4769-B59C-8C737D473EE0}" destId="{833658AC-9D4C-4009-A4BD-2FC0E44B1C67}" srcOrd="2" destOrd="0" presId="urn:diagrams.loki3.com/BracketList+Icon"/>
    <dgm:cxn modelId="{D71DB26C-5586-5043-B839-4551D7649BA6}" type="presParOf" srcId="{833658AC-9D4C-4009-A4BD-2FC0E44B1C67}" destId="{AC7FD8CD-F3BA-430E-8508-7F2A9BC91774}" srcOrd="0" destOrd="0" presId="urn:diagrams.loki3.com/BracketList+Icon"/>
    <dgm:cxn modelId="{BC6F92E2-4715-FE42-BEDD-9774E5A9D42A}" type="presParOf" srcId="{833658AC-9D4C-4009-A4BD-2FC0E44B1C67}" destId="{2D5A9790-6700-433F-8AD0-0AD239BB8F0E}" srcOrd="1" destOrd="0" presId="urn:diagrams.loki3.com/BracketList+Icon"/>
    <dgm:cxn modelId="{651A37BB-8269-C74A-AEE1-76EBEE4EF96F}" type="presParOf" srcId="{833658AC-9D4C-4009-A4BD-2FC0E44B1C67}" destId="{07E635C7-DE81-4326-B479-B6A141FE0E6B}" srcOrd="2" destOrd="0" presId="urn:diagrams.loki3.com/BracketList+Icon"/>
    <dgm:cxn modelId="{5D0423F1-A804-164B-84DF-EA66FA7C976F}" type="presParOf" srcId="{833658AC-9D4C-4009-A4BD-2FC0E44B1C67}" destId="{63F42A5C-496B-452F-A60B-E3C84DADBA8F}" srcOrd="3" destOrd="0" presId="urn:diagrams.loki3.com/BracketList+Icon"/>
    <dgm:cxn modelId="{9D3CDBAF-C186-1C4D-9F3B-D7B62DAF3BEE}" type="presParOf" srcId="{6EE5BCDB-0C23-4769-B59C-8C737D473EE0}" destId="{FA22707A-A1AF-4898-8CDE-E2240CAD8147}" srcOrd="3" destOrd="0" presId="urn:diagrams.loki3.com/BracketList+Icon"/>
    <dgm:cxn modelId="{8C0C5A92-1BE2-0F4A-8C7A-1A8CC4FAD2D2}" type="presParOf" srcId="{6EE5BCDB-0C23-4769-B59C-8C737D473EE0}" destId="{C22AD8D6-5200-44CF-A71F-FF153B4CF2A1}" srcOrd="4" destOrd="0" presId="urn:diagrams.loki3.com/BracketList+Icon"/>
    <dgm:cxn modelId="{4785158F-D37C-904D-A15D-A23C3606198F}" type="presParOf" srcId="{C22AD8D6-5200-44CF-A71F-FF153B4CF2A1}" destId="{568DAC1D-3F22-405D-B981-DFCDF75E9B84}" srcOrd="0" destOrd="0" presId="urn:diagrams.loki3.com/BracketList+Icon"/>
    <dgm:cxn modelId="{2B7F5A3D-6741-F544-A6E7-2C00CC7B3AF7}" type="presParOf" srcId="{C22AD8D6-5200-44CF-A71F-FF153B4CF2A1}" destId="{8297401A-E48D-4A66-B757-3EBAF9DEB3C6}" srcOrd="1" destOrd="0" presId="urn:diagrams.loki3.com/BracketList+Icon"/>
    <dgm:cxn modelId="{3A4BA7BA-2E4A-0C4C-8771-12BBABD97AF5}" type="presParOf" srcId="{C22AD8D6-5200-44CF-A71F-FF153B4CF2A1}" destId="{06EC7245-810B-43EB-BA72-B49465B9C7B9}" srcOrd="2" destOrd="0" presId="urn:diagrams.loki3.com/BracketList+Icon"/>
    <dgm:cxn modelId="{8AE8D03A-B4D7-D147-9F85-E9C956728BB8}" type="presParOf" srcId="{C22AD8D6-5200-44CF-A71F-FF153B4CF2A1}" destId="{85D9E78A-F50E-41FA-8234-C5C7CF822863}" srcOrd="3" destOrd="0" presId="urn:diagrams.loki3.com/BracketLis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162766-0B60-465E-8E59-BFD8C572524A}" type="doc">
      <dgm:prSet loTypeId="urn:microsoft.com/office/officeart/2005/8/layout/radial2" loCatId="relationship" qsTypeId="urn:microsoft.com/office/officeart/2005/8/quickstyle/simple5" qsCatId="simple" csTypeId="urn:microsoft.com/office/officeart/2005/8/colors/accent1_2" csCatId="accent1" phldr="1"/>
      <dgm:spPr/>
      <dgm:t>
        <a:bodyPr/>
        <a:lstStyle/>
        <a:p>
          <a:endParaRPr lang="en-US"/>
        </a:p>
      </dgm:t>
    </dgm:pt>
    <dgm:pt modelId="{F2009345-B293-487A-B2BA-586F96442AE7}">
      <dgm:prSet phldrT="[Text]"/>
      <dgm:spPr>
        <a:solidFill>
          <a:srgbClr val="C00000"/>
        </a:solidFill>
        <a:ln>
          <a:solidFill>
            <a:srgbClr val="C00000"/>
          </a:solidFill>
        </a:ln>
      </dgm:spPr>
      <dgm:t>
        <a:bodyPr/>
        <a:lstStyle/>
        <a:p>
          <a:r>
            <a:rPr lang="en-US" dirty="0" smtClean="0"/>
            <a:t>Autonomy</a:t>
          </a:r>
          <a:endParaRPr lang="en-US" dirty="0"/>
        </a:p>
      </dgm:t>
    </dgm:pt>
    <dgm:pt modelId="{2E4A362B-EDC4-4B1A-9EC8-D2B55170368E}" type="parTrans" cxnId="{0A155C75-3E9E-4FE7-BE58-3C12FF4A244E}">
      <dgm:prSet/>
      <dgm:spPr>
        <a:solidFill>
          <a:srgbClr val="C00000"/>
        </a:solidFill>
        <a:ln>
          <a:solidFill>
            <a:srgbClr val="C00000"/>
          </a:solidFill>
        </a:ln>
      </dgm:spPr>
      <dgm:t>
        <a:bodyPr/>
        <a:lstStyle/>
        <a:p>
          <a:endParaRPr lang="en-US"/>
        </a:p>
      </dgm:t>
    </dgm:pt>
    <dgm:pt modelId="{49E645A0-C28B-4239-9F4F-CB42FFAD5B2E}" type="sibTrans" cxnId="{0A155C75-3E9E-4FE7-BE58-3C12FF4A244E}">
      <dgm:prSet/>
      <dgm:spPr/>
      <dgm:t>
        <a:bodyPr/>
        <a:lstStyle/>
        <a:p>
          <a:endParaRPr lang="en-US"/>
        </a:p>
      </dgm:t>
    </dgm:pt>
    <dgm:pt modelId="{C034E48E-0592-4354-8B99-7C846055AFB1}">
      <dgm:prSet phldrT="[Text]"/>
      <dgm:spPr/>
      <dgm:t>
        <a:bodyPr/>
        <a:lstStyle/>
        <a:p>
          <a:r>
            <a:rPr lang="en-US" i="1" dirty="0" smtClean="0"/>
            <a:t>r</a:t>
          </a:r>
          <a:r>
            <a:rPr lang="en-US" dirty="0" smtClean="0"/>
            <a:t> =.68*</a:t>
          </a:r>
          <a:endParaRPr lang="en-US" dirty="0"/>
        </a:p>
      </dgm:t>
    </dgm:pt>
    <dgm:pt modelId="{C0B9CFF6-0FA1-4A2A-9634-47328546A5DA}" type="parTrans" cxnId="{0B5EC97E-FF64-499C-A5B0-5FEFAAC463C1}">
      <dgm:prSet/>
      <dgm:spPr/>
      <dgm:t>
        <a:bodyPr/>
        <a:lstStyle/>
        <a:p>
          <a:endParaRPr lang="en-US"/>
        </a:p>
      </dgm:t>
    </dgm:pt>
    <dgm:pt modelId="{0CB13AC4-89F9-4ED1-BFA8-16625D30784B}" type="sibTrans" cxnId="{0B5EC97E-FF64-499C-A5B0-5FEFAAC463C1}">
      <dgm:prSet/>
      <dgm:spPr/>
      <dgm:t>
        <a:bodyPr/>
        <a:lstStyle/>
        <a:p>
          <a:endParaRPr lang="en-US"/>
        </a:p>
      </dgm:t>
    </dgm:pt>
    <dgm:pt modelId="{52CCEE2B-DCDA-4D1D-888B-0D0991C35F24}">
      <dgm:prSet phldrT="[Text]"/>
      <dgm:spPr/>
      <dgm:t>
        <a:bodyPr/>
        <a:lstStyle/>
        <a:p>
          <a:r>
            <a:rPr lang="en-US" i="1" dirty="0" smtClean="0">
              <a:latin typeface="Times New Roman"/>
              <a:cs typeface="Times New Roman"/>
            </a:rPr>
            <a:t> </a:t>
          </a:r>
          <a:r>
            <a:rPr lang="el-GR" i="1" dirty="0" smtClean="0">
              <a:latin typeface="Times New Roman"/>
              <a:cs typeface="Times New Roman"/>
            </a:rPr>
            <a:t>β</a:t>
          </a:r>
          <a:r>
            <a:rPr lang="en-US" dirty="0" smtClean="0">
              <a:latin typeface="Times New Roman"/>
              <a:cs typeface="Times New Roman"/>
            </a:rPr>
            <a:t> = .47*</a:t>
          </a:r>
          <a:endParaRPr lang="en-US" dirty="0"/>
        </a:p>
      </dgm:t>
    </dgm:pt>
    <dgm:pt modelId="{1C47C02F-52E3-44ED-8E95-84604E0D10B9}" type="parTrans" cxnId="{9241F5FA-1940-42FD-8220-DB3821EF8DA2}">
      <dgm:prSet/>
      <dgm:spPr/>
      <dgm:t>
        <a:bodyPr/>
        <a:lstStyle/>
        <a:p>
          <a:endParaRPr lang="en-US"/>
        </a:p>
      </dgm:t>
    </dgm:pt>
    <dgm:pt modelId="{0A9D7E46-A11E-4647-A68E-CBAC91F4103B}" type="sibTrans" cxnId="{9241F5FA-1940-42FD-8220-DB3821EF8DA2}">
      <dgm:prSet/>
      <dgm:spPr/>
      <dgm:t>
        <a:bodyPr/>
        <a:lstStyle/>
        <a:p>
          <a:endParaRPr lang="en-US"/>
        </a:p>
      </dgm:t>
    </dgm:pt>
    <dgm:pt modelId="{87B9B2E8-8231-4BEF-8E15-BA0DE126BEBB}">
      <dgm:prSet phldrT="[Text]"/>
      <dgm:spPr>
        <a:solidFill>
          <a:srgbClr val="0070C0"/>
        </a:solidFill>
      </dgm:spPr>
      <dgm:t>
        <a:bodyPr/>
        <a:lstStyle/>
        <a:p>
          <a:r>
            <a:rPr lang="en-US" dirty="0" smtClean="0"/>
            <a:t>Competence</a:t>
          </a:r>
          <a:endParaRPr lang="en-US" dirty="0"/>
        </a:p>
      </dgm:t>
    </dgm:pt>
    <dgm:pt modelId="{52F85BCC-4A6B-4350-B4CA-7C059F6DCAA5}" type="parTrans" cxnId="{3AE16FBB-49C4-4948-B73C-028ABEDD88F2}">
      <dgm:prSet/>
      <dgm:spPr/>
      <dgm:t>
        <a:bodyPr/>
        <a:lstStyle/>
        <a:p>
          <a:endParaRPr lang="en-US"/>
        </a:p>
      </dgm:t>
    </dgm:pt>
    <dgm:pt modelId="{3C3FECB9-E564-4091-A2F7-14D84DEF2C02}" type="sibTrans" cxnId="{3AE16FBB-49C4-4948-B73C-028ABEDD88F2}">
      <dgm:prSet/>
      <dgm:spPr/>
      <dgm:t>
        <a:bodyPr/>
        <a:lstStyle/>
        <a:p>
          <a:endParaRPr lang="en-US"/>
        </a:p>
      </dgm:t>
    </dgm:pt>
    <dgm:pt modelId="{930AD834-3508-4E23-AE8E-3A194F1C49A4}">
      <dgm:prSet phldrT="[Text]"/>
      <dgm:spPr/>
      <dgm:t>
        <a:bodyPr/>
        <a:lstStyle/>
        <a:p>
          <a:r>
            <a:rPr lang="en-US" i="1" dirty="0" smtClean="0"/>
            <a:t>r</a:t>
          </a:r>
          <a:r>
            <a:rPr lang="en-US" dirty="0" smtClean="0"/>
            <a:t> =.49*</a:t>
          </a:r>
          <a:endParaRPr lang="en-US" b="1" dirty="0"/>
        </a:p>
      </dgm:t>
    </dgm:pt>
    <dgm:pt modelId="{51CA2262-F3B8-4C46-8BFA-1498B01EEDFB}" type="parTrans" cxnId="{11D08C30-82EE-4B47-8394-1B9734526331}">
      <dgm:prSet/>
      <dgm:spPr/>
      <dgm:t>
        <a:bodyPr/>
        <a:lstStyle/>
        <a:p>
          <a:endParaRPr lang="en-US"/>
        </a:p>
      </dgm:t>
    </dgm:pt>
    <dgm:pt modelId="{B77119AA-4AA9-4A33-A580-80B777F7F6A9}" type="sibTrans" cxnId="{11D08C30-82EE-4B47-8394-1B9734526331}">
      <dgm:prSet/>
      <dgm:spPr/>
      <dgm:t>
        <a:bodyPr/>
        <a:lstStyle/>
        <a:p>
          <a:endParaRPr lang="en-US"/>
        </a:p>
      </dgm:t>
    </dgm:pt>
    <dgm:pt modelId="{47AD1560-5CA6-4173-A58A-E0393AA7360F}">
      <dgm:prSet phldrT="[Text]"/>
      <dgm:spPr>
        <a:solidFill>
          <a:srgbClr val="0070C0"/>
        </a:solidFill>
      </dgm:spPr>
      <dgm:t>
        <a:bodyPr/>
        <a:lstStyle/>
        <a:p>
          <a:r>
            <a:rPr lang="en-US" dirty="0" smtClean="0"/>
            <a:t>Relatedness</a:t>
          </a:r>
          <a:endParaRPr lang="en-US" dirty="0"/>
        </a:p>
      </dgm:t>
    </dgm:pt>
    <dgm:pt modelId="{B2650669-BCA6-4542-B0B4-5314F5CBA158}" type="parTrans" cxnId="{B4143783-2168-4F92-9610-0048AD8DADA2}">
      <dgm:prSet/>
      <dgm:spPr/>
      <dgm:t>
        <a:bodyPr/>
        <a:lstStyle/>
        <a:p>
          <a:endParaRPr lang="en-US"/>
        </a:p>
      </dgm:t>
    </dgm:pt>
    <dgm:pt modelId="{9FA698EF-D144-4764-A410-426446872239}" type="sibTrans" cxnId="{B4143783-2168-4F92-9610-0048AD8DADA2}">
      <dgm:prSet/>
      <dgm:spPr/>
      <dgm:t>
        <a:bodyPr/>
        <a:lstStyle/>
        <a:p>
          <a:endParaRPr lang="en-US"/>
        </a:p>
      </dgm:t>
    </dgm:pt>
    <dgm:pt modelId="{ADE46A94-00E5-45DA-802D-7102B0312BFC}">
      <dgm:prSet phldrT="[Text]"/>
      <dgm:spPr/>
      <dgm:t>
        <a:bodyPr/>
        <a:lstStyle/>
        <a:p>
          <a:r>
            <a:rPr lang="en-US" i="1" dirty="0" smtClean="0"/>
            <a:t>r</a:t>
          </a:r>
          <a:r>
            <a:rPr lang="en-US" dirty="0" smtClean="0"/>
            <a:t> =.59*</a:t>
          </a:r>
          <a:endParaRPr lang="en-US" dirty="0"/>
        </a:p>
      </dgm:t>
    </dgm:pt>
    <dgm:pt modelId="{76DE97B6-E492-4E11-B4D3-9EEE202CE0F8}" type="parTrans" cxnId="{13E5F579-FC90-4966-BCBF-682DA7A3712C}">
      <dgm:prSet/>
      <dgm:spPr/>
      <dgm:t>
        <a:bodyPr/>
        <a:lstStyle/>
        <a:p>
          <a:endParaRPr lang="en-US"/>
        </a:p>
      </dgm:t>
    </dgm:pt>
    <dgm:pt modelId="{C8442B57-FDE6-4552-B76B-53BEC1DE1BC0}" type="sibTrans" cxnId="{13E5F579-FC90-4966-BCBF-682DA7A3712C}">
      <dgm:prSet/>
      <dgm:spPr/>
      <dgm:t>
        <a:bodyPr/>
        <a:lstStyle/>
        <a:p>
          <a:endParaRPr lang="en-US"/>
        </a:p>
      </dgm:t>
    </dgm:pt>
    <dgm:pt modelId="{A25B3AB0-5161-44A6-B830-CAF665057BC5}">
      <dgm:prSet/>
      <dgm:spPr/>
      <dgm:t>
        <a:bodyPr/>
        <a:lstStyle/>
        <a:p>
          <a:r>
            <a:rPr lang="el-GR" i="1" dirty="0" smtClean="0">
              <a:latin typeface="Times New Roman"/>
              <a:cs typeface="Times New Roman"/>
            </a:rPr>
            <a:t>β</a:t>
          </a:r>
          <a:r>
            <a:rPr lang="en-US" dirty="0" smtClean="0">
              <a:latin typeface="Times New Roman"/>
              <a:cs typeface="Times New Roman"/>
            </a:rPr>
            <a:t>  = .28*</a:t>
          </a:r>
          <a:endParaRPr lang="en-US" dirty="0"/>
        </a:p>
      </dgm:t>
    </dgm:pt>
    <dgm:pt modelId="{56092125-F57B-4466-8C90-601BAF3BB918}" type="parTrans" cxnId="{F56B608A-41DD-4CF8-A7AA-7AFEA5C7796A}">
      <dgm:prSet/>
      <dgm:spPr/>
      <dgm:t>
        <a:bodyPr/>
        <a:lstStyle/>
        <a:p>
          <a:endParaRPr lang="en-US"/>
        </a:p>
      </dgm:t>
    </dgm:pt>
    <dgm:pt modelId="{E9500565-E0FC-4A84-AAFA-08DFF33EEE15}" type="sibTrans" cxnId="{F56B608A-41DD-4CF8-A7AA-7AFEA5C7796A}">
      <dgm:prSet/>
      <dgm:spPr/>
      <dgm:t>
        <a:bodyPr/>
        <a:lstStyle/>
        <a:p>
          <a:endParaRPr lang="en-US"/>
        </a:p>
      </dgm:t>
    </dgm:pt>
    <dgm:pt modelId="{C574E8EE-2F66-45CD-ACBA-CDC56196C958}">
      <dgm:prSet/>
      <dgm:spPr/>
      <dgm:t>
        <a:bodyPr/>
        <a:lstStyle/>
        <a:p>
          <a:r>
            <a:rPr lang="en-US" dirty="0" smtClean="0">
              <a:latin typeface="Times New Roman"/>
              <a:cs typeface="Times New Roman"/>
            </a:rPr>
            <a:t> </a:t>
          </a:r>
          <a:r>
            <a:rPr lang="el-GR" i="1" dirty="0" smtClean="0">
              <a:latin typeface="Times New Roman"/>
              <a:cs typeface="Times New Roman"/>
            </a:rPr>
            <a:t>β</a:t>
          </a:r>
          <a:r>
            <a:rPr lang="en-US" dirty="0" smtClean="0">
              <a:latin typeface="Times New Roman"/>
              <a:cs typeface="Times New Roman"/>
            </a:rPr>
            <a:t>  = .16*</a:t>
          </a:r>
          <a:endParaRPr lang="en-US" dirty="0"/>
        </a:p>
      </dgm:t>
    </dgm:pt>
    <dgm:pt modelId="{CD2A5A68-9CB9-4511-A1A9-E07E254A6079}" type="parTrans" cxnId="{5A548E12-C9CD-4673-B942-257C2655E645}">
      <dgm:prSet/>
      <dgm:spPr/>
      <dgm:t>
        <a:bodyPr/>
        <a:lstStyle/>
        <a:p>
          <a:endParaRPr lang="en-US"/>
        </a:p>
      </dgm:t>
    </dgm:pt>
    <dgm:pt modelId="{23A1194D-FC9A-4F54-B3E8-E0F9B850FCF9}" type="sibTrans" cxnId="{5A548E12-C9CD-4673-B942-257C2655E645}">
      <dgm:prSet/>
      <dgm:spPr/>
      <dgm:t>
        <a:bodyPr/>
        <a:lstStyle/>
        <a:p>
          <a:endParaRPr lang="en-US"/>
        </a:p>
      </dgm:t>
    </dgm:pt>
    <dgm:pt modelId="{394A6010-4E07-4F50-B105-529A820E65D3}" type="pres">
      <dgm:prSet presAssocID="{29162766-0B60-465E-8E59-BFD8C572524A}" presName="composite" presStyleCnt="0">
        <dgm:presLayoutVars>
          <dgm:chMax val="5"/>
          <dgm:dir/>
          <dgm:animLvl val="ctr"/>
          <dgm:resizeHandles val="exact"/>
        </dgm:presLayoutVars>
      </dgm:prSet>
      <dgm:spPr/>
      <dgm:t>
        <a:bodyPr/>
        <a:lstStyle/>
        <a:p>
          <a:endParaRPr lang="en-US"/>
        </a:p>
      </dgm:t>
    </dgm:pt>
    <dgm:pt modelId="{F1FBC560-A5F6-407C-A696-981DD5782BDA}" type="pres">
      <dgm:prSet presAssocID="{29162766-0B60-465E-8E59-BFD8C572524A}" presName="cycle" presStyleCnt="0"/>
      <dgm:spPr/>
    </dgm:pt>
    <dgm:pt modelId="{56801A0B-0299-4257-9225-79BCC8DB6A10}" type="pres">
      <dgm:prSet presAssocID="{29162766-0B60-465E-8E59-BFD8C572524A}" presName="centerShape" presStyleCnt="0"/>
      <dgm:spPr/>
    </dgm:pt>
    <dgm:pt modelId="{DD4B528A-2DC0-42CA-9CAA-00651ACCEAAB}" type="pres">
      <dgm:prSet presAssocID="{29162766-0B60-465E-8E59-BFD8C572524A}" presName="connSite" presStyleLbl="node1" presStyleIdx="0" presStyleCnt="4"/>
      <dgm:spPr/>
    </dgm:pt>
    <dgm:pt modelId="{1AAAE1E1-9C3F-4DD2-91A6-77C745B55827}" type="pres">
      <dgm:prSet presAssocID="{29162766-0B60-465E-8E59-BFD8C572524A}" presName="visible" presStyleLbl="node1" presStyleIdx="0" presStyleCnt="4" custLinFactNeighborX="10041" custLinFactNeighborY="-11710"/>
      <dgm:spPr>
        <a:solidFill>
          <a:srgbClr val="0070C0"/>
        </a:solidFill>
        <a:ln>
          <a:solidFill>
            <a:schemeClr val="accent4"/>
          </a:solidFill>
        </a:ln>
      </dgm:spPr>
    </dgm:pt>
    <dgm:pt modelId="{559F1656-DAB1-4441-A3DB-BF3E13827DBC}" type="pres">
      <dgm:prSet presAssocID="{2E4A362B-EDC4-4B1A-9EC8-D2B55170368E}" presName="Name25" presStyleLbl="parChTrans1D1" presStyleIdx="0" presStyleCnt="3"/>
      <dgm:spPr/>
      <dgm:t>
        <a:bodyPr/>
        <a:lstStyle/>
        <a:p>
          <a:endParaRPr lang="en-US"/>
        </a:p>
      </dgm:t>
    </dgm:pt>
    <dgm:pt modelId="{DE24EC29-45EE-49F5-9948-8FA900DFD9D8}" type="pres">
      <dgm:prSet presAssocID="{F2009345-B293-487A-B2BA-586F96442AE7}" presName="node" presStyleCnt="0"/>
      <dgm:spPr/>
    </dgm:pt>
    <dgm:pt modelId="{99CEF556-CD36-4B79-A5D5-C4E3A267218E}" type="pres">
      <dgm:prSet presAssocID="{F2009345-B293-487A-B2BA-586F96442AE7}" presName="parentNode" presStyleLbl="node1" presStyleIdx="1" presStyleCnt="4">
        <dgm:presLayoutVars>
          <dgm:chMax val="1"/>
          <dgm:bulletEnabled val="1"/>
        </dgm:presLayoutVars>
      </dgm:prSet>
      <dgm:spPr/>
      <dgm:t>
        <a:bodyPr/>
        <a:lstStyle/>
        <a:p>
          <a:endParaRPr lang="en-US"/>
        </a:p>
      </dgm:t>
    </dgm:pt>
    <dgm:pt modelId="{4FB4D0A7-5D87-4416-96CC-00B900597A7F}" type="pres">
      <dgm:prSet presAssocID="{F2009345-B293-487A-B2BA-586F96442AE7}" presName="childNode" presStyleLbl="revTx" presStyleIdx="0" presStyleCnt="3">
        <dgm:presLayoutVars>
          <dgm:bulletEnabled val="1"/>
        </dgm:presLayoutVars>
      </dgm:prSet>
      <dgm:spPr/>
      <dgm:t>
        <a:bodyPr/>
        <a:lstStyle/>
        <a:p>
          <a:endParaRPr lang="en-US"/>
        </a:p>
      </dgm:t>
    </dgm:pt>
    <dgm:pt modelId="{E144BAC1-082B-4C7B-8C30-C2288B8B5D47}" type="pres">
      <dgm:prSet presAssocID="{52F85BCC-4A6B-4350-B4CA-7C059F6DCAA5}" presName="Name25" presStyleLbl="parChTrans1D1" presStyleIdx="1" presStyleCnt="3"/>
      <dgm:spPr/>
      <dgm:t>
        <a:bodyPr/>
        <a:lstStyle/>
        <a:p>
          <a:endParaRPr lang="en-US"/>
        </a:p>
      </dgm:t>
    </dgm:pt>
    <dgm:pt modelId="{75A946EF-54BE-4AC9-8557-3400D5848F80}" type="pres">
      <dgm:prSet presAssocID="{87B9B2E8-8231-4BEF-8E15-BA0DE126BEBB}" presName="node" presStyleCnt="0"/>
      <dgm:spPr/>
    </dgm:pt>
    <dgm:pt modelId="{BF0D5FEF-04E1-422B-93BB-0E0837176024}" type="pres">
      <dgm:prSet presAssocID="{87B9B2E8-8231-4BEF-8E15-BA0DE126BEBB}" presName="parentNode" presStyleLbl="node1" presStyleIdx="2" presStyleCnt="4">
        <dgm:presLayoutVars>
          <dgm:chMax val="1"/>
          <dgm:bulletEnabled val="1"/>
        </dgm:presLayoutVars>
      </dgm:prSet>
      <dgm:spPr/>
      <dgm:t>
        <a:bodyPr/>
        <a:lstStyle/>
        <a:p>
          <a:endParaRPr lang="en-US"/>
        </a:p>
      </dgm:t>
    </dgm:pt>
    <dgm:pt modelId="{BD6CA363-8E55-4530-BF41-D661F64F244B}" type="pres">
      <dgm:prSet presAssocID="{87B9B2E8-8231-4BEF-8E15-BA0DE126BEBB}" presName="childNode" presStyleLbl="revTx" presStyleIdx="1" presStyleCnt="3">
        <dgm:presLayoutVars>
          <dgm:bulletEnabled val="1"/>
        </dgm:presLayoutVars>
      </dgm:prSet>
      <dgm:spPr/>
      <dgm:t>
        <a:bodyPr/>
        <a:lstStyle/>
        <a:p>
          <a:endParaRPr lang="en-US"/>
        </a:p>
      </dgm:t>
    </dgm:pt>
    <dgm:pt modelId="{24C4B815-FA01-4FBC-A7A8-154DBD56049C}" type="pres">
      <dgm:prSet presAssocID="{B2650669-BCA6-4542-B0B4-5314F5CBA158}" presName="Name25" presStyleLbl="parChTrans1D1" presStyleIdx="2" presStyleCnt="3"/>
      <dgm:spPr/>
      <dgm:t>
        <a:bodyPr/>
        <a:lstStyle/>
        <a:p>
          <a:endParaRPr lang="en-US"/>
        </a:p>
      </dgm:t>
    </dgm:pt>
    <dgm:pt modelId="{95CF2C8B-4FD6-4CE5-934C-D3BF7C2F4420}" type="pres">
      <dgm:prSet presAssocID="{47AD1560-5CA6-4173-A58A-E0393AA7360F}" presName="node" presStyleCnt="0"/>
      <dgm:spPr/>
    </dgm:pt>
    <dgm:pt modelId="{0D17E62E-E56D-4726-843F-5908F4D3B67B}" type="pres">
      <dgm:prSet presAssocID="{47AD1560-5CA6-4173-A58A-E0393AA7360F}" presName="parentNode" presStyleLbl="node1" presStyleIdx="3" presStyleCnt="4">
        <dgm:presLayoutVars>
          <dgm:chMax val="1"/>
          <dgm:bulletEnabled val="1"/>
        </dgm:presLayoutVars>
      </dgm:prSet>
      <dgm:spPr/>
      <dgm:t>
        <a:bodyPr/>
        <a:lstStyle/>
        <a:p>
          <a:endParaRPr lang="en-US"/>
        </a:p>
      </dgm:t>
    </dgm:pt>
    <dgm:pt modelId="{3CA544FD-30E9-4FFC-BB17-5776C67DAC7F}" type="pres">
      <dgm:prSet presAssocID="{47AD1560-5CA6-4173-A58A-E0393AA7360F}" presName="childNode" presStyleLbl="revTx" presStyleIdx="2" presStyleCnt="3">
        <dgm:presLayoutVars>
          <dgm:bulletEnabled val="1"/>
        </dgm:presLayoutVars>
      </dgm:prSet>
      <dgm:spPr/>
      <dgm:t>
        <a:bodyPr/>
        <a:lstStyle/>
        <a:p>
          <a:endParaRPr lang="en-US"/>
        </a:p>
      </dgm:t>
    </dgm:pt>
  </dgm:ptLst>
  <dgm:cxnLst>
    <dgm:cxn modelId="{F56B608A-41DD-4CF8-A7AA-7AFEA5C7796A}" srcId="{47AD1560-5CA6-4173-A58A-E0393AA7360F}" destId="{A25B3AB0-5161-44A6-B830-CAF665057BC5}" srcOrd="1" destOrd="0" parTransId="{56092125-F57B-4466-8C90-601BAF3BB918}" sibTransId="{E9500565-E0FC-4A84-AAFA-08DFF33EEE15}"/>
    <dgm:cxn modelId="{13E5F579-FC90-4966-BCBF-682DA7A3712C}" srcId="{47AD1560-5CA6-4173-A58A-E0393AA7360F}" destId="{ADE46A94-00E5-45DA-802D-7102B0312BFC}" srcOrd="0" destOrd="0" parTransId="{76DE97B6-E492-4E11-B4D3-9EEE202CE0F8}" sibTransId="{C8442B57-FDE6-4552-B76B-53BEC1DE1BC0}"/>
    <dgm:cxn modelId="{16433643-C003-0646-93C0-140520C0FB7E}" type="presOf" srcId="{87B9B2E8-8231-4BEF-8E15-BA0DE126BEBB}" destId="{BF0D5FEF-04E1-422B-93BB-0E0837176024}" srcOrd="0" destOrd="0" presId="urn:microsoft.com/office/officeart/2005/8/layout/radial2"/>
    <dgm:cxn modelId="{3B902F82-01EA-A04F-988A-F82E6B339D60}" type="presOf" srcId="{2E4A362B-EDC4-4B1A-9EC8-D2B55170368E}" destId="{559F1656-DAB1-4441-A3DB-BF3E13827DBC}" srcOrd="0" destOrd="0" presId="urn:microsoft.com/office/officeart/2005/8/layout/radial2"/>
    <dgm:cxn modelId="{0B5EC97E-FF64-499C-A5B0-5FEFAAC463C1}" srcId="{F2009345-B293-487A-B2BA-586F96442AE7}" destId="{C034E48E-0592-4354-8B99-7C846055AFB1}" srcOrd="0" destOrd="0" parTransId="{C0B9CFF6-0FA1-4A2A-9634-47328546A5DA}" sibTransId="{0CB13AC4-89F9-4ED1-BFA8-16625D30784B}"/>
    <dgm:cxn modelId="{60EDA2F2-58D4-0C42-B97A-046AD9A90F6B}" type="presOf" srcId="{52CCEE2B-DCDA-4D1D-888B-0D0991C35F24}" destId="{4FB4D0A7-5D87-4416-96CC-00B900597A7F}" srcOrd="0" destOrd="1" presId="urn:microsoft.com/office/officeart/2005/8/layout/radial2"/>
    <dgm:cxn modelId="{9241F5FA-1940-42FD-8220-DB3821EF8DA2}" srcId="{F2009345-B293-487A-B2BA-586F96442AE7}" destId="{52CCEE2B-DCDA-4D1D-888B-0D0991C35F24}" srcOrd="1" destOrd="0" parTransId="{1C47C02F-52E3-44ED-8E95-84604E0D10B9}" sibTransId="{0A9D7E46-A11E-4647-A68E-CBAC91F4103B}"/>
    <dgm:cxn modelId="{3AE16FBB-49C4-4948-B73C-028ABEDD88F2}" srcId="{29162766-0B60-465E-8E59-BFD8C572524A}" destId="{87B9B2E8-8231-4BEF-8E15-BA0DE126BEBB}" srcOrd="1" destOrd="0" parTransId="{52F85BCC-4A6B-4350-B4CA-7C059F6DCAA5}" sibTransId="{3C3FECB9-E564-4091-A2F7-14D84DEF2C02}"/>
    <dgm:cxn modelId="{485FE570-AED7-B844-A6DB-872833DCE346}" type="presOf" srcId="{930AD834-3508-4E23-AE8E-3A194F1C49A4}" destId="{BD6CA363-8E55-4530-BF41-D661F64F244B}" srcOrd="0" destOrd="0" presId="urn:microsoft.com/office/officeart/2005/8/layout/radial2"/>
    <dgm:cxn modelId="{42C3CD04-A1C9-BC45-A8CA-27857FF2AAF6}" type="presOf" srcId="{B2650669-BCA6-4542-B0B4-5314F5CBA158}" destId="{24C4B815-FA01-4FBC-A7A8-154DBD56049C}" srcOrd="0" destOrd="0" presId="urn:microsoft.com/office/officeart/2005/8/layout/radial2"/>
    <dgm:cxn modelId="{FCC4175C-BE17-0242-98C2-1FA1D58D44D7}" type="presOf" srcId="{F2009345-B293-487A-B2BA-586F96442AE7}" destId="{99CEF556-CD36-4B79-A5D5-C4E3A267218E}" srcOrd="0" destOrd="0" presId="urn:microsoft.com/office/officeart/2005/8/layout/radial2"/>
    <dgm:cxn modelId="{0A155C75-3E9E-4FE7-BE58-3C12FF4A244E}" srcId="{29162766-0B60-465E-8E59-BFD8C572524A}" destId="{F2009345-B293-487A-B2BA-586F96442AE7}" srcOrd="0" destOrd="0" parTransId="{2E4A362B-EDC4-4B1A-9EC8-D2B55170368E}" sibTransId="{49E645A0-C28B-4239-9F4F-CB42FFAD5B2E}"/>
    <dgm:cxn modelId="{5D701644-9A3E-0D41-85E9-E16F7DBD5B0D}" type="presOf" srcId="{ADE46A94-00E5-45DA-802D-7102B0312BFC}" destId="{3CA544FD-30E9-4FFC-BB17-5776C67DAC7F}" srcOrd="0" destOrd="0" presId="urn:microsoft.com/office/officeart/2005/8/layout/radial2"/>
    <dgm:cxn modelId="{965D75BE-D8B2-A440-A3F5-D20E3B224431}" type="presOf" srcId="{C574E8EE-2F66-45CD-ACBA-CDC56196C958}" destId="{BD6CA363-8E55-4530-BF41-D661F64F244B}" srcOrd="0" destOrd="1" presId="urn:microsoft.com/office/officeart/2005/8/layout/radial2"/>
    <dgm:cxn modelId="{11D08C30-82EE-4B47-8394-1B9734526331}" srcId="{87B9B2E8-8231-4BEF-8E15-BA0DE126BEBB}" destId="{930AD834-3508-4E23-AE8E-3A194F1C49A4}" srcOrd="0" destOrd="0" parTransId="{51CA2262-F3B8-4C46-8BFA-1498B01EEDFB}" sibTransId="{B77119AA-4AA9-4A33-A580-80B777F7F6A9}"/>
    <dgm:cxn modelId="{6986911A-0FA3-A542-8107-DD5AD68CFECE}" type="presOf" srcId="{47AD1560-5CA6-4173-A58A-E0393AA7360F}" destId="{0D17E62E-E56D-4726-843F-5908F4D3B67B}" srcOrd="0" destOrd="0" presId="urn:microsoft.com/office/officeart/2005/8/layout/radial2"/>
    <dgm:cxn modelId="{AF33EE1F-12EA-CD46-A564-FEC8DEF10B5A}" type="presOf" srcId="{A25B3AB0-5161-44A6-B830-CAF665057BC5}" destId="{3CA544FD-30E9-4FFC-BB17-5776C67DAC7F}" srcOrd="0" destOrd="1" presId="urn:microsoft.com/office/officeart/2005/8/layout/radial2"/>
    <dgm:cxn modelId="{B4143783-2168-4F92-9610-0048AD8DADA2}" srcId="{29162766-0B60-465E-8E59-BFD8C572524A}" destId="{47AD1560-5CA6-4173-A58A-E0393AA7360F}" srcOrd="2" destOrd="0" parTransId="{B2650669-BCA6-4542-B0B4-5314F5CBA158}" sibTransId="{9FA698EF-D144-4764-A410-426446872239}"/>
    <dgm:cxn modelId="{5A548E12-C9CD-4673-B942-257C2655E645}" srcId="{87B9B2E8-8231-4BEF-8E15-BA0DE126BEBB}" destId="{C574E8EE-2F66-45CD-ACBA-CDC56196C958}" srcOrd="1" destOrd="0" parTransId="{CD2A5A68-9CB9-4511-A1A9-E07E254A6079}" sibTransId="{23A1194D-FC9A-4F54-B3E8-E0F9B850FCF9}"/>
    <dgm:cxn modelId="{3834118C-E838-F34C-9AF4-11520F049D9D}" type="presOf" srcId="{52F85BCC-4A6B-4350-B4CA-7C059F6DCAA5}" destId="{E144BAC1-082B-4C7B-8C30-C2288B8B5D47}" srcOrd="0" destOrd="0" presId="urn:microsoft.com/office/officeart/2005/8/layout/radial2"/>
    <dgm:cxn modelId="{160E19D3-92C5-1649-97BF-DC3D7982946C}" type="presOf" srcId="{C034E48E-0592-4354-8B99-7C846055AFB1}" destId="{4FB4D0A7-5D87-4416-96CC-00B900597A7F}" srcOrd="0" destOrd="0" presId="urn:microsoft.com/office/officeart/2005/8/layout/radial2"/>
    <dgm:cxn modelId="{F20D3892-3118-D142-884D-1A3AD766D479}" type="presOf" srcId="{29162766-0B60-465E-8E59-BFD8C572524A}" destId="{394A6010-4E07-4F50-B105-529A820E65D3}" srcOrd="0" destOrd="0" presId="urn:microsoft.com/office/officeart/2005/8/layout/radial2"/>
    <dgm:cxn modelId="{73830A6F-0939-2940-9468-7583D0F656D2}" type="presParOf" srcId="{394A6010-4E07-4F50-B105-529A820E65D3}" destId="{F1FBC560-A5F6-407C-A696-981DD5782BDA}" srcOrd="0" destOrd="0" presId="urn:microsoft.com/office/officeart/2005/8/layout/radial2"/>
    <dgm:cxn modelId="{F9057B04-1EE2-9A47-A653-8D1A15B26D11}" type="presParOf" srcId="{F1FBC560-A5F6-407C-A696-981DD5782BDA}" destId="{56801A0B-0299-4257-9225-79BCC8DB6A10}" srcOrd="0" destOrd="0" presId="urn:microsoft.com/office/officeart/2005/8/layout/radial2"/>
    <dgm:cxn modelId="{D38568C4-4C82-FD44-BD1E-202673C3EC97}" type="presParOf" srcId="{56801A0B-0299-4257-9225-79BCC8DB6A10}" destId="{DD4B528A-2DC0-42CA-9CAA-00651ACCEAAB}" srcOrd="0" destOrd="0" presId="urn:microsoft.com/office/officeart/2005/8/layout/radial2"/>
    <dgm:cxn modelId="{F6079148-A65F-3F46-9578-DE09BE45DD22}" type="presParOf" srcId="{56801A0B-0299-4257-9225-79BCC8DB6A10}" destId="{1AAAE1E1-9C3F-4DD2-91A6-77C745B55827}" srcOrd="1" destOrd="0" presId="urn:microsoft.com/office/officeart/2005/8/layout/radial2"/>
    <dgm:cxn modelId="{6ADB39FE-6593-474A-B176-61ECE2972DC4}" type="presParOf" srcId="{F1FBC560-A5F6-407C-A696-981DD5782BDA}" destId="{559F1656-DAB1-4441-A3DB-BF3E13827DBC}" srcOrd="1" destOrd="0" presId="urn:microsoft.com/office/officeart/2005/8/layout/radial2"/>
    <dgm:cxn modelId="{C2443BB4-8F4E-B74A-922A-58537958ADDD}" type="presParOf" srcId="{F1FBC560-A5F6-407C-A696-981DD5782BDA}" destId="{DE24EC29-45EE-49F5-9948-8FA900DFD9D8}" srcOrd="2" destOrd="0" presId="urn:microsoft.com/office/officeart/2005/8/layout/radial2"/>
    <dgm:cxn modelId="{7639A08B-F50F-E947-8136-22E6CEA1746A}" type="presParOf" srcId="{DE24EC29-45EE-49F5-9948-8FA900DFD9D8}" destId="{99CEF556-CD36-4B79-A5D5-C4E3A267218E}" srcOrd="0" destOrd="0" presId="urn:microsoft.com/office/officeart/2005/8/layout/radial2"/>
    <dgm:cxn modelId="{1824FE46-2C29-3844-A79E-F3BADCA3627E}" type="presParOf" srcId="{DE24EC29-45EE-49F5-9948-8FA900DFD9D8}" destId="{4FB4D0A7-5D87-4416-96CC-00B900597A7F}" srcOrd="1" destOrd="0" presId="urn:microsoft.com/office/officeart/2005/8/layout/radial2"/>
    <dgm:cxn modelId="{0A90C6B3-5C2D-0640-B8C5-A07821133CB3}" type="presParOf" srcId="{F1FBC560-A5F6-407C-A696-981DD5782BDA}" destId="{E144BAC1-082B-4C7B-8C30-C2288B8B5D47}" srcOrd="3" destOrd="0" presId="urn:microsoft.com/office/officeart/2005/8/layout/radial2"/>
    <dgm:cxn modelId="{613455E8-F422-C244-AE8E-51CC6B02C7A4}" type="presParOf" srcId="{F1FBC560-A5F6-407C-A696-981DD5782BDA}" destId="{75A946EF-54BE-4AC9-8557-3400D5848F80}" srcOrd="4" destOrd="0" presId="urn:microsoft.com/office/officeart/2005/8/layout/radial2"/>
    <dgm:cxn modelId="{DA43E9F6-D7AE-7E4D-8300-0E740C11BE3A}" type="presParOf" srcId="{75A946EF-54BE-4AC9-8557-3400D5848F80}" destId="{BF0D5FEF-04E1-422B-93BB-0E0837176024}" srcOrd="0" destOrd="0" presId="urn:microsoft.com/office/officeart/2005/8/layout/radial2"/>
    <dgm:cxn modelId="{5C583796-647A-9B45-9748-17B66F5625C5}" type="presParOf" srcId="{75A946EF-54BE-4AC9-8557-3400D5848F80}" destId="{BD6CA363-8E55-4530-BF41-D661F64F244B}" srcOrd="1" destOrd="0" presId="urn:microsoft.com/office/officeart/2005/8/layout/radial2"/>
    <dgm:cxn modelId="{2ED80F18-059D-BA45-9C3D-673260076215}" type="presParOf" srcId="{F1FBC560-A5F6-407C-A696-981DD5782BDA}" destId="{24C4B815-FA01-4FBC-A7A8-154DBD56049C}" srcOrd="5" destOrd="0" presId="urn:microsoft.com/office/officeart/2005/8/layout/radial2"/>
    <dgm:cxn modelId="{FB093687-1013-CE4A-9FCC-8597F6CCD2C9}" type="presParOf" srcId="{F1FBC560-A5F6-407C-A696-981DD5782BDA}" destId="{95CF2C8B-4FD6-4CE5-934C-D3BF7C2F4420}" srcOrd="6" destOrd="0" presId="urn:microsoft.com/office/officeart/2005/8/layout/radial2"/>
    <dgm:cxn modelId="{59C756B5-3E96-5F40-9C3B-88B2BCA36D96}" type="presParOf" srcId="{95CF2C8B-4FD6-4CE5-934C-D3BF7C2F4420}" destId="{0D17E62E-E56D-4726-843F-5908F4D3B67B}" srcOrd="0" destOrd="0" presId="urn:microsoft.com/office/officeart/2005/8/layout/radial2"/>
    <dgm:cxn modelId="{33BEBE28-DF4B-D24E-9C9F-D35F95C1842C}" type="presParOf" srcId="{95CF2C8B-4FD6-4CE5-934C-D3BF7C2F4420}" destId="{3CA544FD-30E9-4FFC-BB17-5776C67DAC7F}" srcOrd="1" destOrd="0" presId="urn:microsoft.com/office/officeart/2005/8/layout/radial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C161F-5CA3-4282-9F33-7006740272B8}">
      <dsp:nvSpPr>
        <dsp:cNvPr id="0" name=""/>
        <dsp:cNvSpPr/>
      </dsp:nvSpPr>
      <dsp:spPr>
        <a:xfrm>
          <a:off x="1386200" y="2262"/>
          <a:ext cx="4097461" cy="2458476"/>
        </a:xfrm>
        <a:prstGeom prst="roundRect">
          <a:avLst>
            <a:gd name="adj" fmla="val 10000"/>
          </a:avLst>
        </a:prstGeom>
        <a:gradFill rotWithShape="0">
          <a:gsLst>
            <a:gs pos="0">
              <a:schemeClr val="accent1">
                <a:shade val="50000"/>
                <a:hueOff val="0"/>
                <a:satOff val="0"/>
                <a:lumOff val="0"/>
                <a:alphaOff val="0"/>
                <a:shade val="15000"/>
                <a:satMod val="180000"/>
              </a:schemeClr>
            </a:gs>
            <a:gs pos="50000">
              <a:schemeClr val="accent1">
                <a:shade val="50000"/>
                <a:hueOff val="0"/>
                <a:satOff val="0"/>
                <a:lumOff val="0"/>
                <a:alphaOff val="0"/>
                <a:shade val="45000"/>
                <a:satMod val="170000"/>
              </a:schemeClr>
            </a:gs>
            <a:gs pos="70000">
              <a:schemeClr val="accent1">
                <a:shade val="50000"/>
                <a:hueOff val="0"/>
                <a:satOff val="0"/>
                <a:lumOff val="0"/>
                <a:alphaOff val="0"/>
                <a:tint val="99000"/>
                <a:shade val="65000"/>
                <a:satMod val="155000"/>
              </a:schemeClr>
            </a:gs>
            <a:gs pos="100000">
              <a:schemeClr val="accent1">
                <a:shade val="5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Validated Surveys IRB approved</a:t>
          </a:r>
          <a:endParaRPr lang="en-US" sz="3600" kern="1200" dirty="0"/>
        </a:p>
      </dsp:txBody>
      <dsp:txXfrm>
        <a:off x="1458206" y="74268"/>
        <a:ext cx="3953449" cy="2314464"/>
      </dsp:txXfrm>
    </dsp:sp>
    <dsp:sp modelId="{7B0396DF-A013-40DB-B95F-CED92F1A4995}">
      <dsp:nvSpPr>
        <dsp:cNvPr id="0" name=""/>
        <dsp:cNvSpPr/>
      </dsp:nvSpPr>
      <dsp:spPr>
        <a:xfrm>
          <a:off x="5844238" y="723416"/>
          <a:ext cx="868661" cy="1016170"/>
        </a:xfrm>
        <a:prstGeom prst="rightArrow">
          <a:avLst>
            <a:gd name="adj1" fmla="val 60000"/>
            <a:gd name="adj2" fmla="val 50000"/>
          </a:avLst>
        </a:prstGeom>
        <a:gradFill rotWithShape="0">
          <a:gsLst>
            <a:gs pos="0">
              <a:schemeClr val="accent1">
                <a:shade val="90000"/>
                <a:hueOff val="0"/>
                <a:satOff val="0"/>
                <a:lumOff val="0"/>
                <a:alphaOff val="0"/>
                <a:shade val="15000"/>
                <a:satMod val="180000"/>
              </a:schemeClr>
            </a:gs>
            <a:gs pos="50000">
              <a:schemeClr val="accent1">
                <a:shade val="90000"/>
                <a:hueOff val="0"/>
                <a:satOff val="0"/>
                <a:lumOff val="0"/>
                <a:alphaOff val="0"/>
                <a:shade val="45000"/>
                <a:satMod val="170000"/>
              </a:schemeClr>
            </a:gs>
            <a:gs pos="70000">
              <a:schemeClr val="accent1">
                <a:shade val="90000"/>
                <a:hueOff val="0"/>
                <a:satOff val="0"/>
                <a:lumOff val="0"/>
                <a:alphaOff val="0"/>
                <a:tint val="99000"/>
                <a:shade val="65000"/>
                <a:satMod val="155000"/>
              </a:schemeClr>
            </a:gs>
            <a:gs pos="100000">
              <a:schemeClr val="accent1">
                <a:shade val="9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5844238" y="926650"/>
        <a:ext cx="608063" cy="609702"/>
      </dsp:txXfrm>
    </dsp:sp>
    <dsp:sp modelId="{A2812721-B35A-4DB7-A4C1-FD387175ED8D}">
      <dsp:nvSpPr>
        <dsp:cNvPr id="0" name=""/>
        <dsp:cNvSpPr/>
      </dsp:nvSpPr>
      <dsp:spPr>
        <a:xfrm>
          <a:off x="7122646" y="2262"/>
          <a:ext cx="4097461" cy="2458476"/>
        </a:xfrm>
        <a:prstGeom prst="roundRect">
          <a:avLst>
            <a:gd name="adj" fmla="val 10000"/>
          </a:avLst>
        </a:prstGeom>
        <a:gradFill rotWithShape="0">
          <a:gsLst>
            <a:gs pos="0">
              <a:schemeClr val="accent1">
                <a:shade val="50000"/>
                <a:hueOff val="-82271"/>
                <a:satOff val="16799"/>
                <a:lumOff val="15430"/>
                <a:alphaOff val="0"/>
                <a:shade val="15000"/>
                <a:satMod val="180000"/>
              </a:schemeClr>
            </a:gs>
            <a:gs pos="50000">
              <a:schemeClr val="accent1">
                <a:shade val="50000"/>
                <a:hueOff val="-82271"/>
                <a:satOff val="16799"/>
                <a:lumOff val="15430"/>
                <a:alphaOff val="0"/>
                <a:shade val="45000"/>
                <a:satMod val="170000"/>
              </a:schemeClr>
            </a:gs>
            <a:gs pos="70000">
              <a:schemeClr val="accent1">
                <a:shade val="50000"/>
                <a:hueOff val="-82271"/>
                <a:satOff val="16799"/>
                <a:lumOff val="15430"/>
                <a:alphaOff val="0"/>
                <a:tint val="99000"/>
                <a:shade val="65000"/>
                <a:satMod val="155000"/>
              </a:schemeClr>
            </a:gs>
            <a:gs pos="100000">
              <a:schemeClr val="accent1">
                <a:shade val="50000"/>
                <a:hueOff val="-82271"/>
                <a:satOff val="16799"/>
                <a:lumOff val="1543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October 11, 2012 Baseline </a:t>
          </a:r>
        </a:p>
        <a:p>
          <a:pPr lvl="0" algn="ctr" defTabSz="1600200">
            <a:lnSpc>
              <a:spcPct val="90000"/>
            </a:lnSpc>
            <a:spcBef>
              <a:spcPct val="0"/>
            </a:spcBef>
            <a:spcAft>
              <a:spcPct val="35000"/>
            </a:spcAft>
          </a:pPr>
          <a:r>
            <a:rPr lang="en-US" sz="3600" kern="1200" dirty="0" smtClean="0"/>
            <a:t>Survey Monkey Invitation </a:t>
          </a:r>
          <a:endParaRPr lang="en-US" sz="3600" kern="1200" dirty="0"/>
        </a:p>
      </dsp:txBody>
      <dsp:txXfrm>
        <a:off x="7194652" y="74268"/>
        <a:ext cx="3953449" cy="2314464"/>
      </dsp:txXfrm>
    </dsp:sp>
    <dsp:sp modelId="{47A3F89E-B779-41A2-AB08-C633CAE70643}">
      <dsp:nvSpPr>
        <dsp:cNvPr id="0" name=""/>
        <dsp:cNvSpPr/>
      </dsp:nvSpPr>
      <dsp:spPr>
        <a:xfrm>
          <a:off x="11580684" y="723416"/>
          <a:ext cx="868661" cy="1016170"/>
        </a:xfrm>
        <a:prstGeom prst="rightArrow">
          <a:avLst>
            <a:gd name="adj1" fmla="val 60000"/>
            <a:gd name="adj2" fmla="val 50000"/>
          </a:avLst>
        </a:prstGeom>
        <a:gradFill rotWithShape="0">
          <a:gsLst>
            <a:gs pos="0">
              <a:schemeClr val="accent1">
                <a:shade val="90000"/>
                <a:hueOff val="-109976"/>
                <a:satOff val="4841"/>
                <a:lumOff val="12664"/>
                <a:alphaOff val="0"/>
                <a:shade val="15000"/>
                <a:satMod val="180000"/>
              </a:schemeClr>
            </a:gs>
            <a:gs pos="50000">
              <a:schemeClr val="accent1">
                <a:shade val="90000"/>
                <a:hueOff val="-109976"/>
                <a:satOff val="4841"/>
                <a:lumOff val="12664"/>
                <a:alphaOff val="0"/>
                <a:shade val="45000"/>
                <a:satMod val="170000"/>
              </a:schemeClr>
            </a:gs>
            <a:gs pos="70000">
              <a:schemeClr val="accent1">
                <a:shade val="90000"/>
                <a:hueOff val="-109976"/>
                <a:satOff val="4841"/>
                <a:lumOff val="12664"/>
                <a:alphaOff val="0"/>
                <a:tint val="99000"/>
                <a:shade val="65000"/>
                <a:satMod val="155000"/>
              </a:schemeClr>
            </a:gs>
            <a:gs pos="100000">
              <a:schemeClr val="accent1">
                <a:shade val="90000"/>
                <a:hueOff val="-109976"/>
                <a:satOff val="4841"/>
                <a:lumOff val="1266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11580684" y="926650"/>
        <a:ext cx="608063" cy="609702"/>
      </dsp:txXfrm>
    </dsp:sp>
    <dsp:sp modelId="{387687A8-EC0A-4897-9701-2FF91A1D2BE3}">
      <dsp:nvSpPr>
        <dsp:cNvPr id="0" name=""/>
        <dsp:cNvSpPr/>
      </dsp:nvSpPr>
      <dsp:spPr>
        <a:xfrm>
          <a:off x="12859092" y="2262"/>
          <a:ext cx="4097461" cy="2458476"/>
        </a:xfrm>
        <a:prstGeom prst="roundRect">
          <a:avLst>
            <a:gd name="adj" fmla="val 10000"/>
          </a:avLst>
        </a:prstGeom>
        <a:gradFill rotWithShape="0">
          <a:gsLst>
            <a:gs pos="0">
              <a:schemeClr val="accent1">
                <a:shade val="50000"/>
                <a:hueOff val="-164542"/>
                <a:satOff val="33598"/>
                <a:lumOff val="30860"/>
                <a:alphaOff val="0"/>
                <a:shade val="15000"/>
                <a:satMod val="180000"/>
              </a:schemeClr>
            </a:gs>
            <a:gs pos="50000">
              <a:schemeClr val="accent1">
                <a:shade val="50000"/>
                <a:hueOff val="-164542"/>
                <a:satOff val="33598"/>
                <a:lumOff val="30860"/>
                <a:alphaOff val="0"/>
                <a:shade val="45000"/>
                <a:satMod val="170000"/>
              </a:schemeClr>
            </a:gs>
            <a:gs pos="73000">
              <a:schemeClr val="accent1">
                <a:shade val="50000"/>
                <a:hueOff val="-164542"/>
                <a:satOff val="33598"/>
                <a:lumOff val="30860"/>
                <a:alphaOff val="0"/>
                <a:tint val="99000"/>
                <a:shade val="65000"/>
                <a:satMod val="155000"/>
              </a:schemeClr>
            </a:gs>
            <a:gs pos="100000">
              <a:srgbClr val="FFE66E"/>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Everyone Receives $5 Coupon to the Daily Coffee Shop</a:t>
          </a:r>
          <a:endParaRPr lang="en-US" sz="3600" kern="1200" dirty="0"/>
        </a:p>
      </dsp:txBody>
      <dsp:txXfrm>
        <a:off x="12931098" y="74268"/>
        <a:ext cx="3953449" cy="2314464"/>
      </dsp:txXfrm>
    </dsp:sp>
    <dsp:sp modelId="{6E658D1F-6B40-4708-89DE-0BAE816AC900}">
      <dsp:nvSpPr>
        <dsp:cNvPr id="0" name=""/>
        <dsp:cNvSpPr/>
      </dsp:nvSpPr>
      <dsp:spPr>
        <a:xfrm>
          <a:off x="17317130" y="723416"/>
          <a:ext cx="868661" cy="1016170"/>
        </a:xfrm>
        <a:prstGeom prst="rightArrow">
          <a:avLst>
            <a:gd name="adj1" fmla="val 60000"/>
            <a:gd name="adj2" fmla="val 50000"/>
          </a:avLst>
        </a:prstGeom>
        <a:gradFill rotWithShape="0">
          <a:gsLst>
            <a:gs pos="0">
              <a:schemeClr val="accent1">
                <a:shade val="90000"/>
                <a:hueOff val="-219952"/>
                <a:satOff val="9682"/>
                <a:lumOff val="25327"/>
                <a:alphaOff val="0"/>
                <a:shade val="15000"/>
                <a:satMod val="180000"/>
              </a:schemeClr>
            </a:gs>
            <a:gs pos="50000">
              <a:schemeClr val="accent1">
                <a:shade val="90000"/>
                <a:hueOff val="-219952"/>
                <a:satOff val="9682"/>
                <a:lumOff val="25327"/>
                <a:alphaOff val="0"/>
                <a:shade val="45000"/>
                <a:satMod val="170000"/>
              </a:schemeClr>
            </a:gs>
            <a:gs pos="70000">
              <a:schemeClr val="accent1">
                <a:shade val="90000"/>
                <a:hueOff val="-219952"/>
                <a:satOff val="9682"/>
                <a:lumOff val="25327"/>
                <a:alphaOff val="0"/>
                <a:tint val="99000"/>
                <a:shade val="65000"/>
                <a:satMod val="155000"/>
              </a:schemeClr>
            </a:gs>
            <a:gs pos="100000">
              <a:schemeClr val="accent1">
                <a:shade val="90000"/>
                <a:hueOff val="-219952"/>
                <a:satOff val="9682"/>
                <a:lumOff val="25327"/>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17317130" y="926650"/>
        <a:ext cx="608063" cy="609702"/>
      </dsp:txXfrm>
    </dsp:sp>
    <dsp:sp modelId="{16A93658-33FA-4A30-BC7D-FA5C50195C5B}">
      <dsp:nvSpPr>
        <dsp:cNvPr id="0" name=""/>
        <dsp:cNvSpPr/>
      </dsp:nvSpPr>
      <dsp:spPr>
        <a:xfrm>
          <a:off x="18595538" y="2262"/>
          <a:ext cx="4097461" cy="2458476"/>
        </a:xfrm>
        <a:prstGeom prst="roundRect">
          <a:avLst>
            <a:gd name="adj" fmla="val 10000"/>
          </a:avLst>
        </a:prstGeom>
        <a:gradFill rotWithShape="0">
          <a:gsLst>
            <a:gs pos="0">
              <a:schemeClr val="accent1">
                <a:shade val="50000"/>
                <a:hueOff val="-164542"/>
                <a:satOff val="33598"/>
                <a:lumOff val="30860"/>
                <a:alphaOff val="0"/>
                <a:shade val="15000"/>
                <a:satMod val="180000"/>
              </a:schemeClr>
            </a:gs>
            <a:gs pos="50000">
              <a:schemeClr val="accent1">
                <a:shade val="50000"/>
                <a:hueOff val="-164542"/>
                <a:satOff val="33598"/>
                <a:lumOff val="30860"/>
                <a:alphaOff val="0"/>
                <a:shade val="45000"/>
                <a:satMod val="170000"/>
              </a:schemeClr>
            </a:gs>
            <a:gs pos="75000">
              <a:schemeClr val="accent1">
                <a:shade val="50000"/>
                <a:hueOff val="-164542"/>
                <a:satOff val="33598"/>
                <a:lumOff val="30860"/>
                <a:alphaOff val="0"/>
                <a:tint val="99000"/>
                <a:shade val="65000"/>
                <a:satMod val="155000"/>
              </a:schemeClr>
            </a:gs>
            <a:gs pos="100000">
              <a:srgbClr val="FAE66E"/>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50 randomly selected participants receive  $50 </a:t>
          </a:r>
          <a:r>
            <a:rPr lang="en-US" sz="3600" kern="1200" dirty="0" err="1" smtClean="0"/>
            <a:t>giftcard</a:t>
          </a:r>
          <a:r>
            <a:rPr lang="en-US" sz="3600" kern="1200" dirty="0" smtClean="0"/>
            <a:t> </a:t>
          </a:r>
          <a:endParaRPr lang="en-US" sz="3600" kern="1200" dirty="0"/>
        </a:p>
      </dsp:txBody>
      <dsp:txXfrm>
        <a:off x="18667544" y="74268"/>
        <a:ext cx="3953449" cy="2314464"/>
      </dsp:txXfrm>
    </dsp:sp>
    <dsp:sp modelId="{E4C084DB-6371-41B8-8DE7-E103067EFCFD}">
      <dsp:nvSpPr>
        <dsp:cNvPr id="0" name=""/>
        <dsp:cNvSpPr/>
      </dsp:nvSpPr>
      <dsp:spPr>
        <a:xfrm rot="19987498">
          <a:off x="11208301" y="3179316"/>
          <a:ext cx="4042121" cy="1016170"/>
        </a:xfrm>
        <a:prstGeom prst="rightArrow">
          <a:avLst>
            <a:gd name="adj1" fmla="val 60000"/>
            <a:gd name="adj2" fmla="val 50000"/>
          </a:avLst>
        </a:prstGeom>
        <a:gradFill rotWithShape="0">
          <a:gsLst>
            <a:gs pos="0">
              <a:schemeClr val="accent1">
                <a:shade val="90000"/>
                <a:hueOff val="-109976"/>
                <a:satOff val="4841"/>
                <a:lumOff val="12664"/>
                <a:alphaOff val="0"/>
                <a:shade val="15000"/>
                <a:satMod val="180000"/>
              </a:schemeClr>
            </a:gs>
            <a:gs pos="50000">
              <a:schemeClr val="accent1">
                <a:shade val="90000"/>
                <a:hueOff val="-109976"/>
                <a:satOff val="4841"/>
                <a:lumOff val="12664"/>
                <a:alphaOff val="0"/>
                <a:shade val="45000"/>
                <a:satMod val="170000"/>
              </a:schemeClr>
            </a:gs>
            <a:gs pos="70000">
              <a:schemeClr val="accent1">
                <a:shade val="90000"/>
                <a:hueOff val="-109976"/>
                <a:satOff val="4841"/>
                <a:lumOff val="12664"/>
                <a:alphaOff val="0"/>
                <a:tint val="99000"/>
                <a:shade val="65000"/>
                <a:satMod val="155000"/>
              </a:schemeClr>
            </a:gs>
            <a:gs pos="100000">
              <a:schemeClr val="accent1">
                <a:shade val="90000"/>
                <a:hueOff val="-109976"/>
                <a:satOff val="4841"/>
                <a:lumOff val="1266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11224764" y="3451453"/>
        <a:ext cx="3737270" cy="609702"/>
      </dsp:txXfrm>
    </dsp:sp>
    <dsp:sp modelId="{07BCA435-B8EC-4674-865C-E1EDB4D6C20F}">
      <dsp:nvSpPr>
        <dsp:cNvPr id="0" name=""/>
        <dsp:cNvSpPr/>
      </dsp:nvSpPr>
      <dsp:spPr>
        <a:xfrm>
          <a:off x="7180133" y="3352789"/>
          <a:ext cx="4097461" cy="2458476"/>
        </a:xfrm>
        <a:prstGeom prst="roundRect">
          <a:avLst>
            <a:gd name="adj" fmla="val 10000"/>
          </a:avLst>
        </a:prstGeom>
        <a:gradFill rotWithShape="0">
          <a:gsLst>
            <a:gs pos="0">
              <a:schemeClr val="accent1">
                <a:shade val="50000"/>
                <a:hueOff val="-82271"/>
                <a:satOff val="16799"/>
                <a:lumOff val="15430"/>
                <a:alphaOff val="0"/>
                <a:shade val="15000"/>
                <a:satMod val="180000"/>
              </a:schemeClr>
            </a:gs>
            <a:gs pos="50000">
              <a:schemeClr val="accent1">
                <a:shade val="50000"/>
                <a:hueOff val="-82271"/>
                <a:satOff val="16799"/>
                <a:lumOff val="15430"/>
                <a:alphaOff val="0"/>
                <a:shade val="45000"/>
                <a:satMod val="170000"/>
              </a:schemeClr>
            </a:gs>
            <a:gs pos="70000">
              <a:schemeClr val="accent1">
                <a:shade val="50000"/>
                <a:hueOff val="-82271"/>
                <a:satOff val="16799"/>
                <a:lumOff val="15430"/>
                <a:alphaOff val="0"/>
                <a:tint val="99000"/>
                <a:shade val="65000"/>
                <a:satMod val="155000"/>
              </a:schemeClr>
            </a:gs>
            <a:gs pos="100000">
              <a:schemeClr val="accent1">
                <a:shade val="50000"/>
                <a:hueOff val="-82271"/>
                <a:satOff val="16799"/>
                <a:lumOff val="1543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Annual Transformation Survey</a:t>
          </a:r>
        </a:p>
        <a:p>
          <a:pPr lvl="0" algn="ctr" defTabSz="1022350">
            <a:lnSpc>
              <a:spcPct val="90000"/>
            </a:lnSpc>
            <a:spcBef>
              <a:spcPct val="0"/>
            </a:spcBef>
            <a:spcAft>
              <a:spcPct val="35000"/>
            </a:spcAft>
          </a:pPr>
          <a:r>
            <a:rPr lang="en-US" sz="2300" kern="1200" dirty="0" smtClean="0"/>
            <a:t>October 2013</a:t>
          </a:r>
        </a:p>
        <a:p>
          <a:pPr lvl="0" algn="ctr" defTabSz="1022350">
            <a:lnSpc>
              <a:spcPct val="90000"/>
            </a:lnSpc>
            <a:spcBef>
              <a:spcPct val="0"/>
            </a:spcBef>
            <a:spcAft>
              <a:spcPct val="35000"/>
            </a:spcAft>
          </a:pPr>
          <a:r>
            <a:rPr lang="en-US" sz="2300" kern="1200" dirty="0" smtClean="0"/>
            <a:t>October 2014</a:t>
          </a:r>
        </a:p>
        <a:p>
          <a:pPr lvl="0" algn="ctr" defTabSz="1022350">
            <a:lnSpc>
              <a:spcPct val="90000"/>
            </a:lnSpc>
            <a:spcBef>
              <a:spcPct val="0"/>
            </a:spcBef>
            <a:spcAft>
              <a:spcPct val="35000"/>
            </a:spcAft>
          </a:pPr>
          <a:r>
            <a:rPr lang="en-US" sz="2300" kern="1200" dirty="0" smtClean="0"/>
            <a:t>October 2015 </a:t>
          </a:r>
        </a:p>
        <a:p>
          <a:pPr lvl="0" algn="ctr" defTabSz="1022350">
            <a:lnSpc>
              <a:spcPct val="90000"/>
            </a:lnSpc>
            <a:spcBef>
              <a:spcPct val="0"/>
            </a:spcBef>
            <a:spcAft>
              <a:spcPct val="35000"/>
            </a:spcAft>
          </a:pPr>
          <a:r>
            <a:rPr lang="en-US" sz="2300" kern="1200" dirty="0" smtClean="0"/>
            <a:t>October 2016</a:t>
          </a:r>
          <a:endParaRPr lang="en-US" sz="2300" kern="1200" dirty="0"/>
        </a:p>
      </dsp:txBody>
      <dsp:txXfrm>
        <a:off x="7252139" y="3424795"/>
        <a:ext cx="3953449" cy="23144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781A18-FFD1-432E-8551-F09A3C9B548C}">
      <dsp:nvSpPr>
        <dsp:cNvPr id="0" name=""/>
        <dsp:cNvSpPr/>
      </dsp:nvSpPr>
      <dsp:spPr>
        <a:xfrm>
          <a:off x="0" y="3932521"/>
          <a:ext cx="44577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111760" rIns="312928" bIns="111760" numCol="1" spcCol="1270" anchor="ctr" anchorCtr="0">
          <a:noAutofit/>
        </a:bodyPr>
        <a:lstStyle/>
        <a:p>
          <a:pPr lvl="0" algn="r" defTabSz="1955800">
            <a:lnSpc>
              <a:spcPct val="90000"/>
            </a:lnSpc>
            <a:spcBef>
              <a:spcPct val="0"/>
            </a:spcBef>
            <a:spcAft>
              <a:spcPct val="35000"/>
            </a:spcAft>
          </a:pPr>
          <a:r>
            <a:rPr lang="en-US" sz="4400" b="1" kern="1200" dirty="0" smtClean="0">
              <a:solidFill>
                <a:schemeClr val="tx1"/>
              </a:solidFill>
            </a:rPr>
            <a:t>Autonomy</a:t>
          </a:r>
          <a:endParaRPr lang="en-US" sz="4400" b="1" kern="1200" dirty="0">
            <a:solidFill>
              <a:schemeClr val="tx1"/>
            </a:solidFill>
          </a:endParaRPr>
        </a:p>
      </dsp:txBody>
      <dsp:txXfrm>
        <a:off x="0" y="3932521"/>
        <a:ext cx="4457700" cy="1287000"/>
      </dsp:txXfrm>
    </dsp:sp>
    <dsp:sp modelId="{FFE2785B-55C6-4368-842A-365C3B3D8F1C}">
      <dsp:nvSpPr>
        <dsp:cNvPr id="0" name=""/>
        <dsp:cNvSpPr/>
      </dsp:nvSpPr>
      <dsp:spPr>
        <a:xfrm>
          <a:off x="4457700" y="3791755"/>
          <a:ext cx="891540" cy="1568531"/>
        </a:xfrm>
        <a:prstGeom prst="leftBrace">
          <a:avLst>
            <a:gd name="adj1" fmla="val 35000"/>
            <a:gd name="adj2" fmla="val 5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DC667A5-C6EF-4C07-A0F3-9BBD0CBE85C1}">
      <dsp:nvSpPr>
        <dsp:cNvPr id="0" name=""/>
        <dsp:cNvSpPr/>
      </dsp:nvSpPr>
      <dsp:spPr>
        <a:xfrm>
          <a:off x="5705856" y="3791755"/>
          <a:ext cx="12124944" cy="1568531"/>
        </a:xfrm>
        <a:prstGeom prst="rect">
          <a:avLst/>
        </a:prstGeom>
        <a:no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Char char="••"/>
          </a:pPr>
          <a:r>
            <a:rPr lang="en-US" sz="4400" b="1" kern="1200" dirty="0" smtClean="0">
              <a:solidFill>
                <a:schemeClr val="tx1"/>
              </a:solidFill>
              <a:effectLst/>
            </a:rPr>
            <a:t>the experience of acting with a sense of choice and volition and fully embracing one’s actions.</a:t>
          </a:r>
          <a:endParaRPr lang="en-US" sz="4400" b="1" kern="1200" dirty="0">
            <a:solidFill>
              <a:schemeClr val="tx1"/>
            </a:solidFill>
            <a:effectLst/>
          </a:endParaRPr>
        </a:p>
      </dsp:txBody>
      <dsp:txXfrm>
        <a:off x="5705856" y="3791755"/>
        <a:ext cx="12124944" cy="1568531"/>
      </dsp:txXfrm>
    </dsp:sp>
    <dsp:sp modelId="{AC7FD8CD-F3BA-430E-8508-7F2A9BC91774}">
      <dsp:nvSpPr>
        <dsp:cNvPr id="0" name=""/>
        <dsp:cNvSpPr/>
      </dsp:nvSpPr>
      <dsp:spPr>
        <a:xfrm>
          <a:off x="0" y="5735052"/>
          <a:ext cx="44577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111760" rIns="312928" bIns="111760" numCol="1" spcCol="1270" anchor="ctr" anchorCtr="0">
          <a:noAutofit/>
        </a:bodyPr>
        <a:lstStyle/>
        <a:p>
          <a:pPr lvl="0" algn="r" defTabSz="1955800">
            <a:lnSpc>
              <a:spcPct val="90000"/>
            </a:lnSpc>
            <a:spcBef>
              <a:spcPct val="0"/>
            </a:spcBef>
            <a:spcAft>
              <a:spcPct val="35000"/>
            </a:spcAft>
          </a:pPr>
          <a:r>
            <a:rPr lang="en-US" sz="4400" b="1" kern="1200" smtClean="0">
              <a:solidFill>
                <a:schemeClr val="tx1"/>
              </a:solidFill>
            </a:rPr>
            <a:t>Competence</a:t>
          </a:r>
          <a:endParaRPr lang="en-US" sz="4400" b="1" kern="1200" dirty="0">
            <a:solidFill>
              <a:schemeClr val="tx1"/>
            </a:solidFill>
          </a:endParaRPr>
        </a:p>
      </dsp:txBody>
      <dsp:txXfrm>
        <a:off x="0" y="5735052"/>
        <a:ext cx="4457700" cy="1287000"/>
      </dsp:txXfrm>
    </dsp:sp>
    <dsp:sp modelId="{2D5A9790-6700-433F-8AD0-0AD239BB8F0E}">
      <dsp:nvSpPr>
        <dsp:cNvPr id="0" name=""/>
        <dsp:cNvSpPr/>
      </dsp:nvSpPr>
      <dsp:spPr>
        <a:xfrm>
          <a:off x="4457700" y="5594286"/>
          <a:ext cx="891540" cy="1568531"/>
        </a:xfrm>
        <a:prstGeom prst="leftBrace">
          <a:avLst>
            <a:gd name="adj1" fmla="val 35000"/>
            <a:gd name="adj2" fmla="val 5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3F42A5C-496B-452F-A60B-E3C84DADBA8F}">
      <dsp:nvSpPr>
        <dsp:cNvPr id="0" name=""/>
        <dsp:cNvSpPr/>
      </dsp:nvSpPr>
      <dsp:spPr>
        <a:xfrm>
          <a:off x="5705856" y="5594286"/>
          <a:ext cx="12124944" cy="1568531"/>
        </a:xfrm>
        <a:prstGeom prst="rect">
          <a:avLst/>
        </a:prstGeom>
        <a:solidFill>
          <a:schemeClr val="lt1"/>
        </a:solidFill>
        <a:ln w="55000" cap="flat" cmpd="thickThin"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Char char="••"/>
          </a:pPr>
          <a:r>
            <a:rPr lang="en-US" sz="4400" b="1" kern="1200" dirty="0" smtClean="0">
              <a:solidFill>
                <a:schemeClr val="tx1"/>
              </a:solidFill>
            </a:rPr>
            <a:t>the belief that one has the ability to influence and master important outcomes		</a:t>
          </a:r>
          <a:endParaRPr lang="en-US" sz="4400" b="1" kern="1200" dirty="0">
            <a:solidFill>
              <a:schemeClr val="tx1"/>
            </a:solidFill>
          </a:endParaRPr>
        </a:p>
      </dsp:txBody>
      <dsp:txXfrm>
        <a:off x="5705856" y="5594286"/>
        <a:ext cx="12124944" cy="1568531"/>
      </dsp:txXfrm>
    </dsp:sp>
    <dsp:sp modelId="{568DAC1D-3F22-405D-B981-DFCDF75E9B84}">
      <dsp:nvSpPr>
        <dsp:cNvPr id="0" name=""/>
        <dsp:cNvSpPr/>
      </dsp:nvSpPr>
      <dsp:spPr>
        <a:xfrm>
          <a:off x="0" y="7537583"/>
          <a:ext cx="44577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111760" rIns="312928" bIns="111760" numCol="1" spcCol="1270" anchor="ctr" anchorCtr="0">
          <a:noAutofit/>
        </a:bodyPr>
        <a:lstStyle/>
        <a:p>
          <a:pPr lvl="0" algn="r" defTabSz="1955800">
            <a:lnSpc>
              <a:spcPct val="90000"/>
            </a:lnSpc>
            <a:spcBef>
              <a:spcPct val="0"/>
            </a:spcBef>
            <a:spcAft>
              <a:spcPct val="35000"/>
            </a:spcAft>
          </a:pPr>
          <a:r>
            <a:rPr lang="en-US" sz="4400" b="1" kern="1200" smtClean="0">
              <a:solidFill>
                <a:schemeClr val="tx1"/>
              </a:solidFill>
            </a:rPr>
            <a:t>Relatedness</a:t>
          </a:r>
          <a:endParaRPr lang="en-US" sz="4400" b="1" kern="1200" dirty="0">
            <a:solidFill>
              <a:schemeClr val="tx1"/>
            </a:solidFill>
          </a:endParaRPr>
        </a:p>
      </dsp:txBody>
      <dsp:txXfrm>
        <a:off x="0" y="7537583"/>
        <a:ext cx="4457700" cy="1287000"/>
      </dsp:txXfrm>
    </dsp:sp>
    <dsp:sp modelId="{8297401A-E48D-4A66-B757-3EBAF9DEB3C6}">
      <dsp:nvSpPr>
        <dsp:cNvPr id="0" name=""/>
        <dsp:cNvSpPr/>
      </dsp:nvSpPr>
      <dsp:spPr>
        <a:xfrm>
          <a:off x="4457700" y="7396818"/>
          <a:ext cx="891540" cy="1568531"/>
        </a:xfrm>
        <a:prstGeom prst="leftBrace">
          <a:avLst>
            <a:gd name="adj1" fmla="val 35000"/>
            <a:gd name="adj2" fmla="val 5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5D9E78A-F50E-41FA-8234-C5C7CF822863}">
      <dsp:nvSpPr>
        <dsp:cNvPr id="0" name=""/>
        <dsp:cNvSpPr/>
      </dsp:nvSpPr>
      <dsp:spPr>
        <a:xfrm>
          <a:off x="5705856" y="7396818"/>
          <a:ext cx="12124944" cy="1568531"/>
        </a:xfrm>
        <a:prstGeom prst="rect">
          <a:avLst/>
        </a:prstGeom>
        <a:solidFill>
          <a:schemeClr val="lt1"/>
        </a:solidFill>
        <a:ln w="55000" cap="flat" cmpd="thickThin"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Char char="••"/>
          </a:pPr>
          <a:r>
            <a:rPr lang="en-US" sz="4400" b="1" kern="1200" dirty="0" smtClean="0">
              <a:solidFill>
                <a:schemeClr val="tx1"/>
              </a:solidFill>
            </a:rPr>
            <a:t>the experience of having satisfying and supportive social relationships and connections</a:t>
          </a:r>
          <a:endParaRPr lang="en-US" sz="4400" b="1" kern="1200" dirty="0">
            <a:solidFill>
              <a:schemeClr val="tx1"/>
            </a:solidFill>
          </a:endParaRPr>
        </a:p>
      </dsp:txBody>
      <dsp:txXfrm>
        <a:off x="5705856" y="7396818"/>
        <a:ext cx="12124944" cy="15685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C4B815-FA01-4FBC-A7A8-154DBD56049C}">
      <dsp:nvSpPr>
        <dsp:cNvPr id="0" name=""/>
        <dsp:cNvSpPr/>
      </dsp:nvSpPr>
      <dsp:spPr>
        <a:xfrm rot="2563168">
          <a:off x="5494045" y="11419253"/>
          <a:ext cx="2130035" cy="65214"/>
        </a:xfrm>
        <a:custGeom>
          <a:avLst/>
          <a:gdLst/>
          <a:ahLst/>
          <a:cxnLst/>
          <a:rect l="0" t="0" r="0" b="0"/>
          <a:pathLst>
            <a:path>
              <a:moveTo>
                <a:pt x="0" y="32607"/>
              </a:moveTo>
              <a:lnTo>
                <a:pt x="2130035" y="3260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44BAC1-082B-4C7B-8C30-C2288B8B5D47}">
      <dsp:nvSpPr>
        <dsp:cNvPr id="0" name=""/>
        <dsp:cNvSpPr/>
      </dsp:nvSpPr>
      <dsp:spPr>
        <a:xfrm>
          <a:off x="5776611" y="8501792"/>
          <a:ext cx="2370031" cy="65214"/>
        </a:xfrm>
        <a:custGeom>
          <a:avLst/>
          <a:gdLst/>
          <a:ahLst/>
          <a:cxnLst/>
          <a:rect l="0" t="0" r="0" b="0"/>
          <a:pathLst>
            <a:path>
              <a:moveTo>
                <a:pt x="0" y="32607"/>
              </a:moveTo>
              <a:lnTo>
                <a:pt x="2370031" y="3260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9F1656-DAB1-4441-A3DB-BF3E13827DBC}">
      <dsp:nvSpPr>
        <dsp:cNvPr id="0" name=""/>
        <dsp:cNvSpPr/>
      </dsp:nvSpPr>
      <dsp:spPr>
        <a:xfrm rot="19036832">
          <a:off x="5494045" y="5584331"/>
          <a:ext cx="2130035" cy="65214"/>
        </a:xfrm>
        <a:custGeom>
          <a:avLst/>
          <a:gdLst/>
          <a:ahLst/>
          <a:cxnLst/>
          <a:rect l="0" t="0" r="0" b="0"/>
          <a:pathLst>
            <a:path>
              <a:moveTo>
                <a:pt x="0" y="32607"/>
              </a:moveTo>
              <a:lnTo>
                <a:pt x="2130035" y="32607"/>
              </a:lnTo>
            </a:path>
          </a:pathLst>
        </a:custGeom>
        <a:noFill/>
        <a:ln w="55000" cap="flat" cmpd="thickThin" algn="ctr">
          <a:solidFill>
            <a:srgbClr val="C00000"/>
          </a:solidFill>
          <a:prstDash val="solid"/>
        </a:ln>
        <a:effectLst/>
      </dsp:spPr>
      <dsp:style>
        <a:lnRef idx="2">
          <a:scrgbClr r="0" g="0" b="0"/>
        </a:lnRef>
        <a:fillRef idx="0">
          <a:scrgbClr r="0" g="0" b="0"/>
        </a:fillRef>
        <a:effectRef idx="0">
          <a:scrgbClr r="0" g="0" b="0"/>
        </a:effectRef>
        <a:fontRef idx="minor"/>
      </dsp:style>
    </dsp:sp>
    <dsp:sp modelId="{1AAAE1E1-9C3F-4DD2-91A6-77C745B55827}">
      <dsp:nvSpPr>
        <dsp:cNvPr id="0" name=""/>
        <dsp:cNvSpPr/>
      </dsp:nvSpPr>
      <dsp:spPr>
        <a:xfrm>
          <a:off x="685790" y="4343381"/>
          <a:ext cx="6791473" cy="6791473"/>
        </a:xfrm>
        <a:prstGeom prst="ellipse">
          <a:avLst/>
        </a:prstGeom>
        <a:solidFill>
          <a:srgbClr val="0070C0"/>
        </a:solidFill>
        <a:ln>
          <a:solidFill>
            <a:schemeClr val="accent4"/>
          </a:solid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99CEF556-CD36-4B79-A5D5-C4E3A267218E}">
      <dsp:nvSpPr>
        <dsp:cNvPr id="0" name=""/>
        <dsp:cNvSpPr/>
      </dsp:nvSpPr>
      <dsp:spPr>
        <a:xfrm>
          <a:off x="6800948" y="1474759"/>
          <a:ext cx="4074884" cy="4074884"/>
        </a:xfrm>
        <a:prstGeom prst="ellipse">
          <a:avLst/>
        </a:prstGeom>
        <a:solidFill>
          <a:srgbClr val="C00000"/>
        </a:solidFill>
        <a:ln>
          <a:solidFill>
            <a:srgbClr val="C00000"/>
          </a:solid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t>Autonomy</a:t>
          </a:r>
          <a:endParaRPr lang="en-US" sz="4200" kern="1200" dirty="0"/>
        </a:p>
      </dsp:txBody>
      <dsp:txXfrm>
        <a:off x="7397701" y="2071512"/>
        <a:ext cx="2881378" cy="2881378"/>
      </dsp:txXfrm>
    </dsp:sp>
    <dsp:sp modelId="{4FB4D0A7-5D87-4416-96CC-00B900597A7F}">
      <dsp:nvSpPr>
        <dsp:cNvPr id="0" name=""/>
        <dsp:cNvSpPr/>
      </dsp:nvSpPr>
      <dsp:spPr>
        <a:xfrm>
          <a:off x="11283321" y="1474759"/>
          <a:ext cx="6112326" cy="4074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889250">
            <a:lnSpc>
              <a:spcPct val="90000"/>
            </a:lnSpc>
            <a:spcBef>
              <a:spcPct val="0"/>
            </a:spcBef>
            <a:spcAft>
              <a:spcPct val="15000"/>
            </a:spcAft>
            <a:buChar char="••"/>
          </a:pPr>
          <a:r>
            <a:rPr lang="en-US" sz="6500" i="1" kern="1200" dirty="0" smtClean="0"/>
            <a:t>r</a:t>
          </a:r>
          <a:r>
            <a:rPr lang="en-US" sz="6500" kern="1200" dirty="0" smtClean="0"/>
            <a:t> =.68*</a:t>
          </a:r>
          <a:endParaRPr lang="en-US" sz="6500" kern="1200" dirty="0"/>
        </a:p>
        <a:p>
          <a:pPr marL="285750" lvl="1" indent="-285750" algn="l" defTabSz="2889250">
            <a:lnSpc>
              <a:spcPct val="90000"/>
            </a:lnSpc>
            <a:spcBef>
              <a:spcPct val="0"/>
            </a:spcBef>
            <a:spcAft>
              <a:spcPct val="15000"/>
            </a:spcAft>
            <a:buChar char="••"/>
          </a:pPr>
          <a:r>
            <a:rPr lang="en-US" sz="6500" i="1" kern="1200" dirty="0" smtClean="0">
              <a:latin typeface="Times New Roman"/>
              <a:cs typeface="Times New Roman"/>
            </a:rPr>
            <a:t> </a:t>
          </a:r>
          <a:r>
            <a:rPr lang="el-GR" sz="6500" i="1" kern="1200" dirty="0" smtClean="0">
              <a:latin typeface="Times New Roman"/>
              <a:cs typeface="Times New Roman"/>
            </a:rPr>
            <a:t>β</a:t>
          </a:r>
          <a:r>
            <a:rPr lang="en-US" sz="6500" kern="1200" dirty="0" smtClean="0">
              <a:latin typeface="Times New Roman"/>
              <a:cs typeface="Times New Roman"/>
            </a:rPr>
            <a:t> = .47*</a:t>
          </a:r>
          <a:endParaRPr lang="en-US" sz="6500" kern="1200" dirty="0"/>
        </a:p>
      </dsp:txBody>
      <dsp:txXfrm>
        <a:off x="11283321" y="1474759"/>
        <a:ext cx="6112326" cy="4074884"/>
      </dsp:txXfrm>
    </dsp:sp>
    <dsp:sp modelId="{BF0D5FEF-04E1-422B-93BB-0E0837176024}">
      <dsp:nvSpPr>
        <dsp:cNvPr id="0" name=""/>
        <dsp:cNvSpPr/>
      </dsp:nvSpPr>
      <dsp:spPr>
        <a:xfrm>
          <a:off x="8146642" y="6496957"/>
          <a:ext cx="4074884" cy="4074884"/>
        </a:xfrm>
        <a:prstGeom prst="ellipse">
          <a:avLst/>
        </a:prstGeom>
        <a:solidFill>
          <a:srgbClr val="0070C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t>Competence</a:t>
          </a:r>
          <a:endParaRPr lang="en-US" sz="4200" kern="1200" dirty="0"/>
        </a:p>
      </dsp:txBody>
      <dsp:txXfrm>
        <a:off x="8743395" y="7093710"/>
        <a:ext cx="2881378" cy="2881378"/>
      </dsp:txXfrm>
    </dsp:sp>
    <dsp:sp modelId="{BD6CA363-8E55-4530-BF41-D661F64F244B}">
      <dsp:nvSpPr>
        <dsp:cNvPr id="0" name=""/>
        <dsp:cNvSpPr/>
      </dsp:nvSpPr>
      <dsp:spPr>
        <a:xfrm>
          <a:off x="12629015" y="6496957"/>
          <a:ext cx="6112326" cy="4074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889250">
            <a:lnSpc>
              <a:spcPct val="90000"/>
            </a:lnSpc>
            <a:spcBef>
              <a:spcPct val="0"/>
            </a:spcBef>
            <a:spcAft>
              <a:spcPct val="15000"/>
            </a:spcAft>
            <a:buChar char="••"/>
          </a:pPr>
          <a:r>
            <a:rPr lang="en-US" sz="6500" i="1" kern="1200" dirty="0" smtClean="0"/>
            <a:t>r</a:t>
          </a:r>
          <a:r>
            <a:rPr lang="en-US" sz="6500" kern="1200" dirty="0" smtClean="0"/>
            <a:t> =.49*</a:t>
          </a:r>
          <a:endParaRPr lang="en-US" sz="6500" b="1" kern="1200" dirty="0"/>
        </a:p>
        <a:p>
          <a:pPr marL="285750" lvl="1" indent="-285750" algn="l" defTabSz="2889250">
            <a:lnSpc>
              <a:spcPct val="90000"/>
            </a:lnSpc>
            <a:spcBef>
              <a:spcPct val="0"/>
            </a:spcBef>
            <a:spcAft>
              <a:spcPct val="15000"/>
            </a:spcAft>
            <a:buChar char="••"/>
          </a:pPr>
          <a:r>
            <a:rPr lang="en-US" sz="6500" kern="1200" dirty="0" smtClean="0">
              <a:latin typeface="Times New Roman"/>
              <a:cs typeface="Times New Roman"/>
            </a:rPr>
            <a:t> </a:t>
          </a:r>
          <a:r>
            <a:rPr lang="el-GR" sz="6500" i="1" kern="1200" dirty="0" smtClean="0">
              <a:latin typeface="Times New Roman"/>
              <a:cs typeface="Times New Roman"/>
            </a:rPr>
            <a:t>β</a:t>
          </a:r>
          <a:r>
            <a:rPr lang="en-US" sz="6500" kern="1200" dirty="0" smtClean="0">
              <a:latin typeface="Times New Roman"/>
              <a:cs typeface="Times New Roman"/>
            </a:rPr>
            <a:t>  = .16*</a:t>
          </a:r>
          <a:endParaRPr lang="en-US" sz="6500" kern="1200" dirty="0"/>
        </a:p>
      </dsp:txBody>
      <dsp:txXfrm>
        <a:off x="12629015" y="6496957"/>
        <a:ext cx="6112326" cy="4074884"/>
      </dsp:txXfrm>
    </dsp:sp>
    <dsp:sp modelId="{0D17E62E-E56D-4726-843F-5908F4D3B67B}">
      <dsp:nvSpPr>
        <dsp:cNvPr id="0" name=""/>
        <dsp:cNvSpPr/>
      </dsp:nvSpPr>
      <dsp:spPr>
        <a:xfrm>
          <a:off x="6800948" y="11519156"/>
          <a:ext cx="4074884" cy="4074884"/>
        </a:xfrm>
        <a:prstGeom prst="ellipse">
          <a:avLst/>
        </a:prstGeom>
        <a:solidFill>
          <a:srgbClr val="0070C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t>Relatedness</a:t>
          </a:r>
          <a:endParaRPr lang="en-US" sz="4200" kern="1200" dirty="0"/>
        </a:p>
      </dsp:txBody>
      <dsp:txXfrm>
        <a:off x="7397701" y="12115909"/>
        <a:ext cx="2881378" cy="2881378"/>
      </dsp:txXfrm>
    </dsp:sp>
    <dsp:sp modelId="{3CA544FD-30E9-4FFC-BB17-5776C67DAC7F}">
      <dsp:nvSpPr>
        <dsp:cNvPr id="0" name=""/>
        <dsp:cNvSpPr/>
      </dsp:nvSpPr>
      <dsp:spPr>
        <a:xfrm>
          <a:off x="11283321" y="11519156"/>
          <a:ext cx="6112326" cy="4074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889250">
            <a:lnSpc>
              <a:spcPct val="90000"/>
            </a:lnSpc>
            <a:spcBef>
              <a:spcPct val="0"/>
            </a:spcBef>
            <a:spcAft>
              <a:spcPct val="15000"/>
            </a:spcAft>
            <a:buChar char="••"/>
          </a:pPr>
          <a:r>
            <a:rPr lang="en-US" sz="6500" i="1" kern="1200" dirty="0" smtClean="0"/>
            <a:t>r</a:t>
          </a:r>
          <a:r>
            <a:rPr lang="en-US" sz="6500" kern="1200" dirty="0" smtClean="0"/>
            <a:t> =.59*</a:t>
          </a:r>
          <a:endParaRPr lang="en-US" sz="6500" kern="1200" dirty="0"/>
        </a:p>
        <a:p>
          <a:pPr marL="285750" lvl="1" indent="-285750" algn="l" defTabSz="2889250">
            <a:lnSpc>
              <a:spcPct val="90000"/>
            </a:lnSpc>
            <a:spcBef>
              <a:spcPct val="0"/>
            </a:spcBef>
            <a:spcAft>
              <a:spcPct val="15000"/>
            </a:spcAft>
            <a:buChar char="••"/>
          </a:pPr>
          <a:r>
            <a:rPr lang="el-GR" sz="6500" i="1" kern="1200" dirty="0" smtClean="0">
              <a:latin typeface="Times New Roman"/>
              <a:cs typeface="Times New Roman"/>
            </a:rPr>
            <a:t>β</a:t>
          </a:r>
          <a:r>
            <a:rPr lang="en-US" sz="6500" kern="1200" dirty="0" smtClean="0">
              <a:latin typeface="Times New Roman"/>
              <a:cs typeface="Times New Roman"/>
            </a:rPr>
            <a:t>  = .28*</a:t>
          </a:r>
          <a:endParaRPr lang="en-US" sz="6500" kern="1200" dirty="0"/>
        </a:p>
      </dsp:txBody>
      <dsp:txXfrm>
        <a:off x="11283321" y="11519156"/>
        <a:ext cx="6112326" cy="40748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397EFA-F0E5-46BA-9788-694D32A7685E}" type="datetimeFigureOut">
              <a:rPr lang="en-US" smtClean="0"/>
              <a:pPr/>
              <a:t>5/20/13</a:t>
            </a:fld>
            <a:endParaRPr lang="en-US"/>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9CFD89-62BD-44DB-AD7B-8FA7AC98C147}" type="slidenum">
              <a:rPr lang="en-US" smtClean="0"/>
              <a:pPr/>
              <a:t>‹#›</a:t>
            </a:fld>
            <a:endParaRPr lang="en-US"/>
          </a:p>
        </p:txBody>
      </p:sp>
    </p:spTree>
    <p:extLst>
      <p:ext uri="{BB962C8B-B14F-4D97-AF65-F5344CB8AC3E}">
        <p14:creationId xmlns:p14="http://schemas.microsoft.com/office/powerpoint/2010/main" val="3850390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0" y="685800"/>
            <a:ext cx="40005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9CFD89-62BD-44DB-AD7B-8FA7AC98C14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9CFD89-62BD-44DB-AD7B-8FA7AC98C147}" type="slidenum">
              <a:rPr lang="en-US" smtClean="0"/>
              <a:pPr/>
              <a:t>2</a:t>
            </a:fld>
            <a:endParaRPr lang="en-US"/>
          </a:p>
        </p:txBody>
      </p:sp>
    </p:spTree>
    <p:extLst>
      <p:ext uri="{BB962C8B-B14F-4D97-AF65-F5344CB8AC3E}">
        <p14:creationId xmlns:p14="http://schemas.microsoft.com/office/powerpoint/2010/main" val="243724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latin typeface="+mn-lt"/>
              <a:ea typeface="+mn-ea"/>
              <a:cs typeface="+mn-cs"/>
            </a:endParaRPr>
          </a:p>
          <a:p>
            <a:r>
              <a:rPr lang="fr-FR" sz="1200" b="0" i="0" u="none" strike="noStrike" kern="1200" baseline="0" dirty="0" smtClean="0">
                <a:solidFill>
                  <a:schemeClr val="tx1"/>
                </a:solidFill>
                <a:latin typeface="+mn-lt"/>
                <a:ea typeface="+mn-ea"/>
                <a:cs typeface="+mn-cs"/>
              </a:rPr>
              <a:t>BE READY WITH CORRELATIONS AMONG THE NEEDS (SEE DATA OVERVIEW FILE IN DROPBOX)</a:t>
            </a:r>
          </a:p>
        </p:txBody>
      </p:sp>
      <p:sp>
        <p:nvSpPr>
          <p:cNvPr id="4" name="Slide Number Placeholder 3"/>
          <p:cNvSpPr>
            <a:spLocks noGrp="1"/>
          </p:cNvSpPr>
          <p:nvPr>
            <p:ph type="sldNum" sz="quarter" idx="10"/>
          </p:nvPr>
        </p:nvSpPr>
        <p:spPr/>
        <p:txBody>
          <a:bodyPr/>
          <a:lstStyle/>
          <a:p>
            <a:fld id="{4E9CFD89-62BD-44DB-AD7B-8FA7AC98C147}" type="slidenum">
              <a:rPr lang="en-US" smtClean="0"/>
              <a:pPr/>
              <a:t>3</a:t>
            </a:fld>
            <a:endParaRPr lang="en-US"/>
          </a:p>
        </p:txBody>
      </p:sp>
    </p:spTree>
    <p:extLst>
      <p:ext uri="{BB962C8B-B14F-4D97-AF65-F5344CB8AC3E}">
        <p14:creationId xmlns:p14="http://schemas.microsoft.com/office/powerpoint/2010/main" val="3171908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9CFD89-62BD-44DB-AD7B-8FA7AC98C147}" type="slidenum">
              <a:rPr lang="en-US" smtClean="0"/>
              <a:pPr/>
              <a:t>4</a:t>
            </a:fld>
            <a:endParaRPr lang="en-US"/>
          </a:p>
        </p:txBody>
      </p:sp>
    </p:spTree>
    <p:extLst>
      <p:ext uri="{BB962C8B-B14F-4D97-AF65-F5344CB8AC3E}">
        <p14:creationId xmlns:p14="http://schemas.microsoft.com/office/powerpoint/2010/main" val="1358496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E9CFD89-62BD-44DB-AD7B-8FA7AC98C147}" type="slidenum">
              <a:rPr lang="en-US" smtClean="0"/>
              <a:pPr/>
              <a:t>5</a:t>
            </a:fld>
            <a:endParaRPr lang="en-US"/>
          </a:p>
        </p:txBody>
      </p:sp>
    </p:spTree>
    <p:extLst>
      <p:ext uri="{BB962C8B-B14F-4D97-AF65-F5344CB8AC3E}">
        <p14:creationId xmlns:p14="http://schemas.microsoft.com/office/powerpoint/2010/main" val="2765149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Beth Analyses may change</a:t>
            </a:r>
            <a:r>
              <a:rPr lang="en-US" baseline="0" dirty="0" smtClean="0"/>
              <a:t> what is presented – possible to be ready w/ data for within STEM comparisons? If asked “</a:t>
            </a:r>
            <a:r>
              <a:rPr lang="en-US" sz="1200" kern="1200" dirty="0" smtClean="0">
                <a:solidFill>
                  <a:schemeClr val="tx1"/>
                </a:solidFill>
                <a:effectLst/>
                <a:latin typeface="+mn-lt"/>
                <a:ea typeface="+mn-ea"/>
                <a:cs typeface="+mn-cs"/>
              </a:rPr>
              <a:t>Wouldn’t it be important to know general field area, as I’m assuming equipment needs are different across units” note that yes of course - and that is the POINT of ADVANCE  - why are we hiring more men in the areas that get more money?  Make sure color for</a:t>
            </a:r>
            <a:r>
              <a:rPr lang="en-US" sz="1200" kern="1200" baseline="0" dirty="0" smtClean="0">
                <a:solidFill>
                  <a:schemeClr val="tx1"/>
                </a:solidFill>
                <a:effectLst/>
                <a:latin typeface="+mn-lt"/>
                <a:ea typeface="+mn-ea"/>
                <a:cs typeface="+mn-cs"/>
              </a:rPr>
              <a:t> men/women matches whatever Bethany does on slide 4. </a:t>
            </a:r>
            <a:endParaRPr lang="en-US" dirty="0"/>
          </a:p>
        </p:txBody>
      </p:sp>
      <p:sp>
        <p:nvSpPr>
          <p:cNvPr id="4" name="Slide Number Placeholder 3"/>
          <p:cNvSpPr>
            <a:spLocks noGrp="1"/>
          </p:cNvSpPr>
          <p:nvPr>
            <p:ph type="sldNum" sz="quarter" idx="10"/>
          </p:nvPr>
        </p:nvSpPr>
        <p:spPr/>
        <p:txBody>
          <a:bodyPr/>
          <a:lstStyle/>
          <a:p>
            <a:fld id="{4E9CFD89-62BD-44DB-AD7B-8FA7AC98C147}" type="slidenum">
              <a:rPr lang="en-US" smtClean="0"/>
              <a:pPr/>
              <a:t>6</a:t>
            </a:fld>
            <a:endParaRPr lang="en-US"/>
          </a:p>
        </p:txBody>
      </p:sp>
    </p:spTree>
    <p:extLst>
      <p:ext uri="{BB962C8B-B14F-4D97-AF65-F5344CB8AC3E}">
        <p14:creationId xmlns:p14="http://schemas.microsoft.com/office/powerpoint/2010/main" val="1865610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E9CFD89-62BD-44DB-AD7B-8FA7AC98C147}" type="slidenum">
              <a:rPr lang="en-US" smtClean="0"/>
              <a:pPr/>
              <a:t>7</a:t>
            </a:fld>
            <a:endParaRPr lang="en-US"/>
          </a:p>
        </p:txBody>
      </p:sp>
    </p:spTree>
    <p:extLst>
      <p:ext uri="{BB962C8B-B14F-4D97-AF65-F5344CB8AC3E}">
        <p14:creationId xmlns:p14="http://schemas.microsoft.com/office/powerpoint/2010/main" val="3989123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43"/>
            <a:ext cx="3264408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8653760"/>
            <a:ext cx="26883360" cy="8412480"/>
          </a:xfrm>
        </p:spPr>
        <p:txBody>
          <a:bodyPr/>
          <a:lstStyle>
            <a:lvl1pPr marL="0" indent="0" algn="ctr">
              <a:buNone/>
              <a:defRPr/>
            </a:lvl1pPr>
            <a:lvl2pPr marL="2560320" indent="0" algn="ctr">
              <a:buNone/>
              <a:defRPr/>
            </a:lvl2pPr>
            <a:lvl3pPr marL="5120640" indent="0" algn="ctr">
              <a:buNone/>
              <a:defRPr/>
            </a:lvl3pPr>
            <a:lvl4pPr marL="7680960" indent="0" algn="ctr">
              <a:buNone/>
              <a:defRPr/>
            </a:lvl4pPr>
            <a:lvl5pPr marL="10241280" indent="0" algn="ctr">
              <a:buNone/>
              <a:defRPr/>
            </a:lvl5pPr>
            <a:lvl6pPr marL="12801600" indent="0" algn="ctr">
              <a:buNone/>
              <a:defRPr/>
            </a:lvl6pPr>
            <a:lvl7pPr marL="15361920" indent="0" algn="ctr">
              <a:buNone/>
              <a:defRPr/>
            </a:lvl7pPr>
            <a:lvl8pPr marL="17922240" indent="0" algn="ctr">
              <a:buNone/>
              <a:defRPr/>
            </a:lvl8pPr>
            <a:lvl9pPr marL="2048256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C22006B5-7E1A-4794-90C7-86EA85F6D9D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BEF3AC4F-7D3C-40FA-B680-4CFAE8D9804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63420" y="2926080"/>
            <a:ext cx="8161020" cy="263347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80360" y="2926080"/>
            <a:ext cx="23842980" cy="2633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57F88F3C-6422-4FE0-83B2-6826D1A0937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C83A7453-CFD8-4D11-BC06-9A166E6F43A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3"/>
            <a:ext cx="32644080" cy="6537960"/>
          </a:xfrm>
        </p:spPr>
        <p:txBody>
          <a:bodyPr anchor="t"/>
          <a:lstStyle>
            <a:lvl1pPr algn="l">
              <a:defRPr sz="224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227"/>
            <a:ext cx="32644080" cy="7200897"/>
          </a:xfrm>
        </p:spPr>
        <p:txBody>
          <a:bodyPr anchor="b"/>
          <a:lstStyle>
            <a:lvl1pPr marL="0" indent="0">
              <a:buNone/>
              <a:defRPr sz="11200"/>
            </a:lvl1pPr>
            <a:lvl2pPr marL="2560320" indent="0">
              <a:buNone/>
              <a:defRPr sz="10100"/>
            </a:lvl2pPr>
            <a:lvl3pPr marL="5120640" indent="0">
              <a:buNone/>
              <a:defRPr sz="9000"/>
            </a:lvl3pPr>
            <a:lvl4pPr marL="7680960" indent="0">
              <a:buNone/>
              <a:defRPr sz="7800"/>
            </a:lvl4pPr>
            <a:lvl5pPr marL="10241280" indent="0">
              <a:buNone/>
              <a:defRPr sz="7800"/>
            </a:lvl5pPr>
            <a:lvl6pPr marL="12801600" indent="0">
              <a:buNone/>
              <a:defRPr sz="7800"/>
            </a:lvl6pPr>
            <a:lvl7pPr marL="15361920" indent="0">
              <a:buNone/>
              <a:defRPr sz="7800"/>
            </a:lvl7pPr>
            <a:lvl8pPr marL="17922240" indent="0">
              <a:buNone/>
              <a:defRPr sz="7800"/>
            </a:lvl8pPr>
            <a:lvl9pPr marL="20482560" indent="0">
              <a:buNone/>
              <a:defRPr sz="7800"/>
            </a:lvl9pPr>
          </a:lstStyle>
          <a:p>
            <a:pPr lvl="0"/>
            <a:r>
              <a:rPr lang="en-US" smtClean="0"/>
              <a:t>Click to edit Master text styles</a:t>
            </a:r>
          </a:p>
        </p:txBody>
      </p:sp>
      <p:sp>
        <p:nvSpPr>
          <p:cNvPr id="4"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E1D7076E-985C-4A90-80FE-43A6B2FA86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80360" y="9509760"/>
            <a:ext cx="16002000" cy="19751040"/>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522440" y="9509760"/>
            <a:ext cx="16002000" cy="19751040"/>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0F2376B6-5D96-457F-8004-4C41E77A8B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240" y="1318263"/>
            <a:ext cx="3456432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1" y="7368544"/>
            <a:ext cx="16968790" cy="307085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smtClean="0"/>
              <a:t>Click to edit Master text styles</a:t>
            </a:r>
          </a:p>
        </p:txBody>
      </p:sp>
      <p:sp>
        <p:nvSpPr>
          <p:cNvPr id="4" name="Content Placeholder 3"/>
          <p:cNvSpPr>
            <a:spLocks noGrp="1"/>
          </p:cNvSpPr>
          <p:nvPr>
            <p:ph sz="half" idx="2"/>
          </p:nvPr>
        </p:nvSpPr>
        <p:spPr>
          <a:xfrm>
            <a:off x="1920241" y="10439401"/>
            <a:ext cx="16968790" cy="1896618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7" y="7368544"/>
            <a:ext cx="16975455" cy="307085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smtClean="0"/>
              <a:t>Click to edit Master text styles</a:t>
            </a:r>
          </a:p>
        </p:txBody>
      </p:sp>
      <p:sp>
        <p:nvSpPr>
          <p:cNvPr id="6" name="Content Placeholder 5"/>
          <p:cNvSpPr>
            <a:spLocks noGrp="1"/>
          </p:cNvSpPr>
          <p:nvPr>
            <p:ph sz="quarter" idx="4"/>
          </p:nvPr>
        </p:nvSpPr>
        <p:spPr>
          <a:xfrm>
            <a:off x="19509107" y="10439401"/>
            <a:ext cx="16975455" cy="1896618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D10F9560-B157-4D8C-8C39-C40110D6DA6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66F3AC17-AB1B-4DB1-A045-6862B17403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26B0BDE4-8E42-4CE6-AC37-D659C295B77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3" y="1310640"/>
            <a:ext cx="12634915" cy="5577840"/>
          </a:xfrm>
        </p:spPr>
        <p:txBody>
          <a:bodyPr anchor="b"/>
          <a:lstStyle>
            <a:lvl1pPr algn="l">
              <a:defRPr sz="11200" b="1"/>
            </a:lvl1pPr>
          </a:lstStyle>
          <a:p>
            <a:r>
              <a:rPr lang="en-US" smtClean="0"/>
              <a:t>Click to edit Master title style</a:t>
            </a:r>
            <a:endParaRPr lang="en-US"/>
          </a:p>
        </p:txBody>
      </p:sp>
      <p:sp>
        <p:nvSpPr>
          <p:cNvPr id="3" name="Content Placeholder 2"/>
          <p:cNvSpPr>
            <a:spLocks noGrp="1"/>
          </p:cNvSpPr>
          <p:nvPr>
            <p:ph idx="1"/>
          </p:nvPr>
        </p:nvSpPr>
        <p:spPr>
          <a:xfrm>
            <a:off x="15015210" y="1310644"/>
            <a:ext cx="21469350" cy="28094943"/>
          </a:xfrm>
        </p:spPr>
        <p:txBody>
          <a:bodyPr/>
          <a:lstStyle>
            <a:lvl1pPr>
              <a:defRPr sz="17900"/>
            </a:lvl1pPr>
            <a:lvl2pPr>
              <a:defRPr sz="15700"/>
            </a:lvl2pPr>
            <a:lvl3pPr>
              <a:defRPr sz="13400"/>
            </a:lvl3pPr>
            <a:lvl4pPr>
              <a:defRPr sz="11200"/>
            </a:lvl4pPr>
            <a:lvl5pPr>
              <a:defRPr sz="11200"/>
            </a:lvl5pPr>
            <a:lvl6pPr>
              <a:defRPr sz="11200"/>
            </a:lvl6pPr>
            <a:lvl7pPr>
              <a:defRPr sz="11200"/>
            </a:lvl7pPr>
            <a:lvl8pPr>
              <a:defRPr sz="11200"/>
            </a:lvl8pPr>
            <a:lvl9pPr>
              <a:defRPr sz="1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3" y="6888484"/>
            <a:ext cx="12634915" cy="22517103"/>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smtClean="0"/>
              <a:t>Click to edit Master text styles</a:t>
            </a:r>
          </a:p>
        </p:txBody>
      </p:sp>
      <p:sp>
        <p:nvSpPr>
          <p:cNvPr id="5" name="Date Placeholder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2ADA6CD9-9D96-426D-9F92-89DBF7082D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1"/>
            <a:ext cx="23042880" cy="2720343"/>
          </a:xfrm>
        </p:spPr>
        <p:txBody>
          <a:bodyPr anchor="b"/>
          <a:lstStyle>
            <a:lvl1pPr algn="l">
              <a:defRPr sz="11200" b="1"/>
            </a:lvl1pPr>
          </a:lstStyle>
          <a:p>
            <a:r>
              <a:rPr lang="en-US" smtClean="0"/>
              <a:t>Click to edit Master title style</a:t>
            </a:r>
            <a:endParaRPr lang="en-US"/>
          </a:p>
        </p:txBody>
      </p:sp>
      <p:sp>
        <p:nvSpPr>
          <p:cNvPr id="3" name="Picture Placeholder 2"/>
          <p:cNvSpPr>
            <a:spLocks noGrp="1"/>
          </p:cNvSpPr>
          <p:nvPr>
            <p:ph type="pic" idx="1"/>
          </p:nvPr>
        </p:nvSpPr>
        <p:spPr>
          <a:xfrm>
            <a:off x="7527610" y="2941320"/>
            <a:ext cx="23042880" cy="19751040"/>
          </a:xfrm>
        </p:spPr>
        <p:txBody>
          <a:bodyPr/>
          <a:lstStyle>
            <a:lvl1pPr marL="0" indent="0">
              <a:buNone/>
              <a:defRPr sz="17900"/>
            </a:lvl1pPr>
            <a:lvl2pPr marL="2560320" indent="0">
              <a:buNone/>
              <a:defRPr sz="15700"/>
            </a:lvl2pPr>
            <a:lvl3pPr marL="5120640" indent="0">
              <a:buNone/>
              <a:defRPr sz="13400"/>
            </a:lvl3pPr>
            <a:lvl4pPr marL="7680960" indent="0">
              <a:buNone/>
              <a:defRPr sz="11200"/>
            </a:lvl4pPr>
            <a:lvl5pPr marL="10241280" indent="0">
              <a:buNone/>
              <a:defRPr sz="11200"/>
            </a:lvl5pPr>
            <a:lvl6pPr marL="12801600" indent="0">
              <a:buNone/>
              <a:defRPr sz="11200"/>
            </a:lvl6pPr>
            <a:lvl7pPr marL="15361920" indent="0">
              <a:buNone/>
              <a:defRPr sz="11200"/>
            </a:lvl7pPr>
            <a:lvl8pPr marL="17922240" indent="0">
              <a:buNone/>
              <a:defRPr sz="11200"/>
            </a:lvl8pPr>
            <a:lvl9pPr marL="20482560" indent="0">
              <a:buNone/>
              <a:defRPr sz="11200"/>
            </a:lvl9pPr>
          </a:lstStyle>
          <a:p>
            <a:pPr lvl="0"/>
            <a:endParaRPr lang="en-US" noProof="0" smtClean="0"/>
          </a:p>
        </p:txBody>
      </p:sp>
      <p:sp>
        <p:nvSpPr>
          <p:cNvPr id="4" name="Text Placeholder 3"/>
          <p:cNvSpPr>
            <a:spLocks noGrp="1"/>
          </p:cNvSpPr>
          <p:nvPr>
            <p:ph type="body" sz="half" idx="2"/>
          </p:nvPr>
        </p:nvSpPr>
        <p:spPr>
          <a:xfrm>
            <a:off x="7527610" y="25763224"/>
            <a:ext cx="23042880" cy="3863337"/>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smtClean="0"/>
              <a:t>Click to edit Master text styles</a:t>
            </a:r>
          </a:p>
        </p:txBody>
      </p:sp>
      <p:sp>
        <p:nvSpPr>
          <p:cNvPr id="5" name="Date Placeholder 4"/>
          <p:cNvSpPr>
            <a:spLocks noGrp="1" noChangeArrowheads="1"/>
          </p:cNvSpPr>
          <p:nvPr>
            <p:ph type="dt" sz="half" idx="10"/>
          </p:nvPr>
        </p:nvSpPr>
        <p:spPr>
          <a:xfrm>
            <a:off x="2880122" y="29992865"/>
            <a:ext cx="8001000" cy="2193471"/>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3121879" y="29992865"/>
            <a:ext cx="12161044" cy="2193471"/>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27523678" y="29992865"/>
            <a:ext cx="8001000" cy="2193471"/>
          </a:xfrm>
          <a:prstGeom prst="rect">
            <a:avLst/>
          </a:prstGeom>
          <a:ln/>
        </p:spPr>
        <p:txBody>
          <a:bodyPr/>
          <a:lstStyle>
            <a:lvl1pPr>
              <a:defRPr/>
            </a:lvl1pPr>
          </a:lstStyle>
          <a:p>
            <a:pPr>
              <a:defRPr/>
            </a:pPr>
            <a:fld id="{187521B4-704F-4EB9-9268-1529CB52710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0">
              <a:schemeClr val="bg1">
                <a:tint val="80000"/>
                <a:satMod val="300000"/>
              </a:schemeClr>
            </a:gs>
            <a:gs pos="100000">
              <a:srgbClr val="FFBA00">
                <a:alpha val="48000"/>
              </a:srgbClr>
            </a:gs>
          </a:gsLst>
          <a:lin ang="180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80123" y="2925536"/>
            <a:ext cx="32644556" cy="5486400"/>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880123" y="9510033"/>
            <a:ext cx="32644556" cy="19750767"/>
          </a:xfrm>
          <a:prstGeom prst="rect">
            <a:avLst/>
          </a:prstGeom>
          <a:noFill/>
          <a:ln w="9525">
            <a:noFill/>
            <a:miter lim="800000"/>
            <a:headEnd/>
            <a:tailEnd/>
          </a:ln>
        </p:spPr>
        <p:txBody>
          <a:bodyPr vert="horz" wrap="square" lIns="512064" tIns="256032" rIns="512064" bIns="256032"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8" name="Picture 7" descr="MSUhoriz[1].pdf"/>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81000" y="29629100"/>
            <a:ext cx="10884061" cy="2755900"/>
          </a:xfrm>
          <a:prstGeom prst="rect">
            <a:avLst/>
          </a:prstGeom>
        </p:spPr>
      </p:pic>
      <p:sp>
        <p:nvSpPr>
          <p:cNvPr id="9" name="Rectangle 5"/>
          <p:cNvSpPr txBox="1">
            <a:spLocks noChangeArrowheads="1"/>
          </p:cNvSpPr>
          <p:nvPr/>
        </p:nvSpPr>
        <p:spPr bwMode="auto">
          <a:xfrm>
            <a:off x="12344400" y="30480000"/>
            <a:ext cx="13243321" cy="1524000"/>
          </a:xfrm>
          <a:prstGeom prst="rect">
            <a:avLst/>
          </a:prstGeom>
          <a:noFill/>
          <a:ln w="9525">
            <a:noFill/>
            <a:miter lim="800000"/>
            <a:headEnd/>
            <a:tailEnd/>
          </a:ln>
        </p:spPr>
        <p:txBody>
          <a:bodyPr vert="horz" wrap="square" lIns="512064" tIns="256032" rIns="512064" bIns="256032" numCol="1" anchor="t" anchorCtr="0" compatLnSpc="1">
            <a:prstTxWarp prst="textNoShape">
              <a:avLst/>
            </a:prstTxWarp>
          </a:bodyPr>
          <a:lstStyle>
            <a:defPPr>
              <a:defRPr lang="en-US"/>
            </a:defPPr>
            <a:lvl1pPr algn="ctr" rtl="0" eaLnBrk="0" fontAlgn="base" hangingPunct="0">
              <a:spcBef>
                <a:spcPct val="0"/>
              </a:spcBef>
              <a:spcAft>
                <a:spcPct val="0"/>
              </a:spcAft>
              <a:defRPr sz="6000" b="1" kern="1200" smtClean="0">
                <a:solidFill>
                  <a:srgbClr val="0C2D83"/>
                </a:solidFill>
                <a:latin typeface="Garamond"/>
                <a:ea typeface="Geneva" pitchFamily="34"/>
                <a:cs typeface="Garamond"/>
              </a:defRPr>
            </a:lvl1pPr>
            <a:lvl2pPr marL="2559050" indent="-2101850" algn="l" rtl="0" eaLnBrk="0" fontAlgn="base" hangingPunct="0">
              <a:spcBef>
                <a:spcPct val="0"/>
              </a:spcBef>
              <a:spcAft>
                <a:spcPct val="0"/>
              </a:spcAft>
              <a:defRPr sz="13400" kern="1200">
                <a:solidFill>
                  <a:schemeClr val="tx1"/>
                </a:solidFill>
                <a:latin typeface="Arial" charset="0"/>
                <a:ea typeface="Geneva" pitchFamily="34"/>
                <a:cs typeface="Geneva" pitchFamily="34"/>
              </a:defRPr>
            </a:lvl2pPr>
            <a:lvl3pPr marL="5119688" indent="-4205288" algn="l" rtl="0" eaLnBrk="0" fontAlgn="base" hangingPunct="0">
              <a:spcBef>
                <a:spcPct val="0"/>
              </a:spcBef>
              <a:spcAft>
                <a:spcPct val="0"/>
              </a:spcAft>
              <a:defRPr sz="13400" kern="1200">
                <a:solidFill>
                  <a:schemeClr val="tx1"/>
                </a:solidFill>
                <a:latin typeface="Arial" charset="0"/>
                <a:ea typeface="Geneva" pitchFamily="34"/>
                <a:cs typeface="Geneva" pitchFamily="34"/>
              </a:defRPr>
            </a:lvl3pPr>
            <a:lvl4pPr marL="7680325" indent="-6308725" algn="l" rtl="0" eaLnBrk="0" fontAlgn="base" hangingPunct="0">
              <a:spcBef>
                <a:spcPct val="0"/>
              </a:spcBef>
              <a:spcAft>
                <a:spcPct val="0"/>
              </a:spcAft>
              <a:defRPr sz="13400" kern="1200">
                <a:solidFill>
                  <a:schemeClr val="tx1"/>
                </a:solidFill>
                <a:latin typeface="Arial" charset="0"/>
                <a:ea typeface="Geneva" pitchFamily="34"/>
                <a:cs typeface="Geneva" pitchFamily="34"/>
              </a:defRPr>
            </a:lvl4pPr>
            <a:lvl5pPr marL="10240963" indent="-8412163" algn="l" rtl="0" eaLnBrk="0" fontAlgn="base" hangingPunct="0">
              <a:spcBef>
                <a:spcPct val="0"/>
              </a:spcBef>
              <a:spcAft>
                <a:spcPct val="0"/>
              </a:spcAft>
              <a:defRPr sz="13400" kern="1200">
                <a:solidFill>
                  <a:schemeClr val="tx1"/>
                </a:solidFill>
                <a:latin typeface="Arial" charset="0"/>
                <a:ea typeface="Geneva" pitchFamily="34"/>
                <a:cs typeface="Geneva" pitchFamily="34"/>
              </a:defRPr>
            </a:lvl5pPr>
            <a:lvl6pPr marL="2286000" algn="l" defTabSz="914400" rtl="0" eaLnBrk="1" latinLnBrk="0" hangingPunct="1">
              <a:defRPr sz="13400" kern="1200">
                <a:solidFill>
                  <a:schemeClr val="tx1"/>
                </a:solidFill>
                <a:latin typeface="Arial" charset="0"/>
                <a:ea typeface="Geneva" pitchFamily="34"/>
                <a:cs typeface="Geneva" pitchFamily="34"/>
              </a:defRPr>
            </a:lvl6pPr>
            <a:lvl7pPr marL="2743200" algn="l" defTabSz="914400" rtl="0" eaLnBrk="1" latinLnBrk="0" hangingPunct="1">
              <a:defRPr sz="13400" kern="1200">
                <a:solidFill>
                  <a:schemeClr val="tx1"/>
                </a:solidFill>
                <a:latin typeface="Arial" charset="0"/>
                <a:ea typeface="Geneva" pitchFamily="34"/>
                <a:cs typeface="Geneva" pitchFamily="34"/>
              </a:defRPr>
            </a:lvl7pPr>
            <a:lvl8pPr marL="3200400" algn="l" defTabSz="914400" rtl="0" eaLnBrk="1" latinLnBrk="0" hangingPunct="1">
              <a:defRPr sz="13400" kern="1200">
                <a:solidFill>
                  <a:schemeClr val="tx1"/>
                </a:solidFill>
                <a:latin typeface="Arial" charset="0"/>
                <a:ea typeface="Geneva" pitchFamily="34"/>
                <a:cs typeface="Geneva" pitchFamily="34"/>
              </a:defRPr>
            </a:lvl8pPr>
            <a:lvl9pPr marL="3657600" algn="l" defTabSz="914400" rtl="0" eaLnBrk="1" latinLnBrk="0" hangingPunct="1">
              <a:defRPr sz="13400" kern="1200">
                <a:solidFill>
                  <a:schemeClr val="tx1"/>
                </a:solidFill>
                <a:latin typeface="Arial" charset="0"/>
                <a:ea typeface="Geneva" pitchFamily="34"/>
                <a:cs typeface="Geneva" pitchFamily="34"/>
              </a:defRPr>
            </a:lvl9pPr>
          </a:lstStyle>
          <a:p>
            <a:pPr>
              <a:defRPr/>
            </a:pPr>
            <a:r>
              <a:rPr lang="en-US" b="1" dirty="0" err="1" smtClean="0">
                <a:solidFill>
                  <a:srgbClr val="0C2D83"/>
                </a:solidFill>
              </a:rPr>
              <a:t>www.montana.edu</a:t>
            </a:r>
            <a:r>
              <a:rPr lang="en-US" b="1" dirty="0" smtClean="0">
                <a:solidFill>
                  <a:srgbClr val="0C2D83"/>
                </a:solidFill>
              </a:rPr>
              <a:t>/nsfadvance</a:t>
            </a:r>
            <a:endParaRPr lang="en-US" b="1" dirty="0">
              <a:solidFill>
                <a:srgbClr val="0C2D83"/>
              </a:solidFill>
            </a:endParaRPr>
          </a:p>
        </p:txBody>
      </p:sp>
      <p:sp>
        <p:nvSpPr>
          <p:cNvPr id="10" name="Rectangle 5"/>
          <p:cNvSpPr txBox="1">
            <a:spLocks noChangeArrowheads="1"/>
          </p:cNvSpPr>
          <p:nvPr/>
        </p:nvSpPr>
        <p:spPr bwMode="auto">
          <a:xfrm>
            <a:off x="24384000" y="30480000"/>
            <a:ext cx="13243321" cy="1524000"/>
          </a:xfrm>
          <a:prstGeom prst="rect">
            <a:avLst/>
          </a:prstGeom>
          <a:noFill/>
          <a:ln w="9525">
            <a:noFill/>
            <a:miter lim="800000"/>
            <a:headEnd/>
            <a:tailEnd/>
          </a:ln>
        </p:spPr>
        <p:txBody>
          <a:bodyPr vert="horz" wrap="square" lIns="512064" tIns="256032" rIns="512064" bIns="256032" numCol="1" anchor="t" anchorCtr="0" compatLnSpc="1">
            <a:prstTxWarp prst="textNoShape">
              <a:avLst/>
            </a:prstTxWarp>
          </a:bodyPr>
          <a:lstStyle>
            <a:defPPr>
              <a:defRPr lang="en-US"/>
            </a:defPPr>
            <a:lvl1pPr algn="ctr" rtl="0" eaLnBrk="0" fontAlgn="base" hangingPunct="0">
              <a:spcBef>
                <a:spcPct val="0"/>
              </a:spcBef>
              <a:spcAft>
                <a:spcPct val="0"/>
              </a:spcAft>
              <a:defRPr sz="6000" b="1" kern="1200" smtClean="0">
                <a:solidFill>
                  <a:srgbClr val="0C2D83"/>
                </a:solidFill>
                <a:latin typeface="Garamond"/>
                <a:ea typeface="Geneva" pitchFamily="34"/>
                <a:cs typeface="Garamond"/>
              </a:defRPr>
            </a:lvl1pPr>
            <a:lvl2pPr marL="2559050" indent="-2101850" algn="l" rtl="0" eaLnBrk="0" fontAlgn="base" hangingPunct="0">
              <a:spcBef>
                <a:spcPct val="0"/>
              </a:spcBef>
              <a:spcAft>
                <a:spcPct val="0"/>
              </a:spcAft>
              <a:defRPr sz="13400" kern="1200">
                <a:solidFill>
                  <a:schemeClr val="tx1"/>
                </a:solidFill>
                <a:latin typeface="Arial" charset="0"/>
                <a:ea typeface="Geneva" pitchFamily="34"/>
                <a:cs typeface="Geneva" pitchFamily="34"/>
              </a:defRPr>
            </a:lvl2pPr>
            <a:lvl3pPr marL="5119688" indent="-4205288" algn="l" rtl="0" eaLnBrk="0" fontAlgn="base" hangingPunct="0">
              <a:spcBef>
                <a:spcPct val="0"/>
              </a:spcBef>
              <a:spcAft>
                <a:spcPct val="0"/>
              </a:spcAft>
              <a:defRPr sz="13400" kern="1200">
                <a:solidFill>
                  <a:schemeClr val="tx1"/>
                </a:solidFill>
                <a:latin typeface="Arial" charset="0"/>
                <a:ea typeface="Geneva" pitchFamily="34"/>
                <a:cs typeface="Geneva" pitchFamily="34"/>
              </a:defRPr>
            </a:lvl3pPr>
            <a:lvl4pPr marL="7680325" indent="-6308725" algn="l" rtl="0" eaLnBrk="0" fontAlgn="base" hangingPunct="0">
              <a:spcBef>
                <a:spcPct val="0"/>
              </a:spcBef>
              <a:spcAft>
                <a:spcPct val="0"/>
              </a:spcAft>
              <a:defRPr sz="13400" kern="1200">
                <a:solidFill>
                  <a:schemeClr val="tx1"/>
                </a:solidFill>
                <a:latin typeface="Arial" charset="0"/>
                <a:ea typeface="Geneva" pitchFamily="34"/>
                <a:cs typeface="Geneva" pitchFamily="34"/>
              </a:defRPr>
            </a:lvl4pPr>
            <a:lvl5pPr marL="10240963" indent="-8412163" algn="l" rtl="0" eaLnBrk="0" fontAlgn="base" hangingPunct="0">
              <a:spcBef>
                <a:spcPct val="0"/>
              </a:spcBef>
              <a:spcAft>
                <a:spcPct val="0"/>
              </a:spcAft>
              <a:defRPr sz="13400" kern="1200">
                <a:solidFill>
                  <a:schemeClr val="tx1"/>
                </a:solidFill>
                <a:latin typeface="Arial" charset="0"/>
                <a:ea typeface="Geneva" pitchFamily="34"/>
                <a:cs typeface="Geneva" pitchFamily="34"/>
              </a:defRPr>
            </a:lvl5pPr>
            <a:lvl6pPr marL="2286000" algn="l" defTabSz="914400" rtl="0" eaLnBrk="1" latinLnBrk="0" hangingPunct="1">
              <a:defRPr sz="13400" kern="1200">
                <a:solidFill>
                  <a:schemeClr val="tx1"/>
                </a:solidFill>
                <a:latin typeface="Arial" charset="0"/>
                <a:ea typeface="Geneva" pitchFamily="34"/>
                <a:cs typeface="Geneva" pitchFamily="34"/>
              </a:defRPr>
            </a:lvl6pPr>
            <a:lvl7pPr marL="2743200" algn="l" defTabSz="914400" rtl="0" eaLnBrk="1" latinLnBrk="0" hangingPunct="1">
              <a:defRPr sz="13400" kern="1200">
                <a:solidFill>
                  <a:schemeClr val="tx1"/>
                </a:solidFill>
                <a:latin typeface="Arial" charset="0"/>
                <a:ea typeface="Geneva" pitchFamily="34"/>
                <a:cs typeface="Geneva" pitchFamily="34"/>
              </a:defRPr>
            </a:lvl7pPr>
            <a:lvl8pPr marL="3200400" algn="l" defTabSz="914400" rtl="0" eaLnBrk="1" latinLnBrk="0" hangingPunct="1">
              <a:defRPr sz="13400" kern="1200">
                <a:solidFill>
                  <a:schemeClr val="tx1"/>
                </a:solidFill>
                <a:latin typeface="Arial" charset="0"/>
                <a:ea typeface="Geneva" pitchFamily="34"/>
                <a:cs typeface="Geneva" pitchFamily="34"/>
              </a:defRPr>
            </a:lvl8pPr>
            <a:lvl9pPr marL="3657600" algn="l" defTabSz="914400" rtl="0" eaLnBrk="1" latinLnBrk="0" hangingPunct="1">
              <a:defRPr sz="13400" kern="1200">
                <a:solidFill>
                  <a:schemeClr val="tx1"/>
                </a:solidFill>
                <a:latin typeface="Arial" charset="0"/>
                <a:ea typeface="Geneva" pitchFamily="34"/>
                <a:cs typeface="Geneva" pitchFamily="34"/>
              </a:defRPr>
            </a:lvl9pPr>
          </a:lstStyle>
          <a:p>
            <a:pPr>
              <a:defRPr/>
            </a:pPr>
            <a:r>
              <a:rPr lang="en-US" dirty="0" smtClean="0"/>
              <a:t>ADVANCE Project TRACS</a:t>
            </a:r>
            <a:endParaRPr lang="en-US" dirty="0">
              <a:solidFill>
                <a:srgbClr val="FF9900"/>
              </a:solidFill>
            </a:endParaRPr>
          </a:p>
        </p:txBody>
      </p:sp>
      <p:pic>
        <p:nvPicPr>
          <p:cNvPr id="11" name="Picture 10" descr="advance_tracsgraphic.jpe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6200" y="76200"/>
            <a:ext cx="4170840" cy="5487625"/>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p:titleStyle>
    <p:bodyStyle>
      <a:lvl1pPr marL="1919288" indent="-1919288" algn="l" rtl="0" eaLnBrk="0" fontAlgn="base" hangingPunct="0">
        <a:spcBef>
          <a:spcPct val="20000"/>
        </a:spcBef>
        <a:spcAft>
          <a:spcPct val="0"/>
        </a:spcAft>
        <a:buChar char="•"/>
        <a:defRPr sz="17900">
          <a:solidFill>
            <a:schemeClr val="tx1"/>
          </a:solidFill>
          <a:latin typeface="+mn-lt"/>
          <a:ea typeface="+mn-ea"/>
          <a:cs typeface="+mn-cs"/>
        </a:defRPr>
      </a:lvl1pPr>
      <a:lvl2pPr marL="4159250" indent="-1600200" algn="l" rtl="0" eaLnBrk="0" fontAlgn="base" hangingPunct="0">
        <a:spcBef>
          <a:spcPct val="20000"/>
        </a:spcBef>
        <a:spcAft>
          <a:spcPct val="0"/>
        </a:spcAft>
        <a:buChar char="–"/>
        <a:defRPr sz="15700">
          <a:solidFill>
            <a:schemeClr val="tx1"/>
          </a:solidFill>
          <a:latin typeface="+mn-lt"/>
          <a:ea typeface="+mn-ea"/>
          <a:cs typeface="+mn-cs"/>
        </a:defRPr>
      </a:lvl2pPr>
      <a:lvl3pPr marL="6400800" indent="-1279525" algn="l" rtl="0" eaLnBrk="0" fontAlgn="base" hangingPunct="0">
        <a:spcBef>
          <a:spcPct val="20000"/>
        </a:spcBef>
        <a:spcAft>
          <a:spcPct val="0"/>
        </a:spcAft>
        <a:buChar char="•"/>
        <a:defRPr sz="13400">
          <a:solidFill>
            <a:schemeClr val="tx1"/>
          </a:solidFill>
          <a:latin typeface="+mn-lt"/>
          <a:ea typeface="+mn-ea"/>
          <a:cs typeface="+mn-cs"/>
        </a:defRPr>
      </a:lvl3pPr>
      <a:lvl4pPr marL="8959850" indent="-1279525" algn="l" rtl="0" eaLnBrk="0" fontAlgn="base" hangingPunct="0">
        <a:spcBef>
          <a:spcPct val="20000"/>
        </a:spcBef>
        <a:spcAft>
          <a:spcPct val="0"/>
        </a:spcAft>
        <a:buChar char="–"/>
        <a:defRPr sz="11200">
          <a:solidFill>
            <a:schemeClr val="tx1"/>
          </a:solidFill>
          <a:latin typeface="+mn-lt"/>
          <a:ea typeface="+mn-ea"/>
          <a:cs typeface="+mn-cs"/>
        </a:defRPr>
      </a:lvl4pPr>
      <a:lvl5pPr marL="11520488" indent="-1279525" algn="l" rtl="0" eaLnBrk="0" fontAlgn="base" hangingPunct="0">
        <a:spcBef>
          <a:spcPct val="20000"/>
        </a:spcBef>
        <a:spcAft>
          <a:spcPct val="0"/>
        </a:spcAft>
        <a:buChar char="»"/>
        <a:defRPr sz="11200">
          <a:solidFill>
            <a:schemeClr val="tx1"/>
          </a:solidFill>
          <a:latin typeface="+mn-lt"/>
          <a:ea typeface="+mn-ea"/>
          <a:cs typeface="+mn-cs"/>
        </a:defRPr>
      </a:lvl5pPr>
      <a:lvl6pPr marL="14081760" indent="-1280160" algn="l" rtl="0" fontAlgn="base">
        <a:spcBef>
          <a:spcPct val="20000"/>
        </a:spcBef>
        <a:spcAft>
          <a:spcPct val="0"/>
        </a:spcAft>
        <a:buChar char="»"/>
        <a:defRPr sz="11200">
          <a:solidFill>
            <a:schemeClr val="tx1"/>
          </a:solidFill>
          <a:latin typeface="+mn-lt"/>
          <a:ea typeface="+mn-ea"/>
          <a:cs typeface="+mn-cs"/>
        </a:defRPr>
      </a:lvl6pPr>
      <a:lvl7pPr marL="16642080" indent="-1280160" algn="l" rtl="0" fontAlgn="base">
        <a:spcBef>
          <a:spcPct val="20000"/>
        </a:spcBef>
        <a:spcAft>
          <a:spcPct val="0"/>
        </a:spcAft>
        <a:buChar char="»"/>
        <a:defRPr sz="11200">
          <a:solidFill>
            <a:schemeClr val="tx1"/>
          </a:solidFill>
          <a:latin typeface="+mn-lt"/>
          <a:ea typeface="+mn-ea"/>
          <a:cs typeface="+mn-cs"/>
        </a:defRPr>
      </a:lvl7pPr>
      <a:lvl8pPr marL="19202400" indent="-1280160" algn="l" rtl="0" fontAlgn="base">
        <a:spcBef>
          <a:spcPct val="20000"/>
        </a:spcBef>
        <a:spcAft>
          <a:spcPct val="0"/>
        </a:spcAft>
        <a:buChar char="»"/>
        <a:defRPr sz="11200">
          <a:solidFill>
            <a:schemeClr val="tx1"/>
          </a:solidFill>
          <a:latin typeface="+mn-lt"/>
          <a:ea typeface="+mn-ea"/>
          <a:cs typeface="+mn-cs"/>
        </a:defRPr>
      </a:lvl8pPr>
      <a:lvl9pPr marL="21762720" indent="-1280160" algn="l" rtl="0" fontAlgn="base">
        <a:spcBef>
          <a:spcPct val="20000"/>
        </a:spcBef>
        <a:spcAft>
          <a:spcPct val="0"/>
        </a:spcAft>
        <a:buChar char="»"/>
        <a:defRPr sz="11200">
          <a:solidFill>
            <a:schemeClr val="tx1"/>
          </a:solidFill>
          <a:latin typeface="+mn-lt"/>
          <a:ea typeface="+mn-ea"/>
          <a:cs typeface="+mn-cs"/>
        </a:defRPr>
      </a:lvl9pPr>
    </p:bodyStyle>
    <p:otherStyle>
      <a:defPPr>
        <a:defRPr lang="en-US"/>
      </a:defPPr>
      <a:lvl1pPr marL="0" algn="l" defTabSz="5120640" rtl="0" eaLnBrk="1" latinLnBrk="0" hangingPunct="1">
        <a:defRPr sz="10100" kern="1200">
          <a:solidFill>
            <a:schemeClr val="tx1"/>
          </a:solidFill>
          <a:latin typeface="+mn-lt"/>
          <a:ea typeface="+mn-ea"/>
          <a:cs typeface="+mn-cs"/>
        </a:defRPr>
      </a:lvl1pPr>
      <a:lvl2pPr marL="2560320" algn="l" defTabSz="5120640" rtl="0" eaLnBrk="1" latinLnBrk="0" hangingPunct="1">
        <a:defRPr sz="10100" kern="1200">
          <a:solidFill>
            <a:schemeClr val="tx1"/>
          </a:solidFill>
          <a:latin typeface="+mn-lt"/>
          <a:ea typeface="+mn-ea"/>
          <a:cs typeface="+mn-cs"/>
        </a:defRPr>
      </a:lvl2pPr>
      <a:lvl3pPr marL="5120640" algn="l" defTabSz="5120640" rtl="0" eaLnBrk="1" latinLnBrk="0" hangingPunct="1">
        <a:defRPr sz="10100" kern="1200">
          <a:solidFill>
            <a:schemeClr val="tx1"/>
          </a:solidFill>
          <a:latin typeface="+mn-lt"/>
          <a:ea typeface="+mn-ea"/>
          <a:cs typeface="+mn-cs"/>
        </a:defRPr>
      </a:lvl3pPr>
      <a:lvl4pPr marL="7680960" algn="l" defTabSz="5120640" rtl="0" eaLnBrk="1" latinLnBrk="0" hangingPunct="1">
        <a:defRPr sz="10100" kern="1200">
          <a:solidFill>
            <a:schemeClr val="tx1"/>
          </a:solidFill>
          <a:latin typeface="+mn-lt"/>
          <a:ea typeface="+mn-ea"/>
          <a:cs typeface="+mn-cs"/>
        </a:defRPr>
      </a:lvl4pPr>
      <a:lvl5pPr marL="10241280" algn="l" defTabSz="5120640" rtl="0" eaLnBrk="1" latinLnBrk="0" hangingPunct="1">
        <a:defRPr sz="10100" kern="1200">
          <a:solidFill>
            <a:schemeClr val="tx1"/>
          </a:solidFill>
          <a:latin typeface="+mn-lt"/>
          <a:ea typeface="+mn-ea"/>
          <a:cs typeface="+mn-cs"/>
        </a:defRPr>
      </a:lvl5pPr>
      <a:lvl6pPr marL="12801600" algn="l" defTabSz="5120640" rtl="0" eaLnBrk="1" latinLnBrk="0" hangingPunct="1">
        <a:defRPr sz="10100" kern="1200">
          <a:solidFill>
            <a:schemeClr val="tx1"/>
          </a:solidFill>
          <a:latin typeface="+mn-lt"/>
          <a:ea typeface="+mn-ea"/>
          <a:cs typeface="+mn-cs"/>
        </a:defRPr>
      </a:lvl6pPr>
      <a:lvl7pPr marL="15361920" algn="l" defTabSz="5120640" rtl="0" eaLnBrk="1" latinLnBrk="0" hangingPunct="1">
        <a:defRPr sz="10100" kern="1200">
          <a:solidFill>
            <a:schemeClr val="tx1"/>
          </a:solidFill>
          <a:latin typeface="+mn-lt"/>
          <a:ea typeface="+mn-ea"/>
          <a:cs typeface="+mn-cs"/>
        </a:defRPr>
      </a:lvl7pPr>
      <a:lvl8pPr marL="17922240" algn="l" defTabSz="5120640" rtl="0" eaLnBrk="1" latinLnBrk="0" hangingPunct="1">
        <a:defRPr sz="10100" kern="1200">
          <a:solidFill>
            <a:schemeClr val="tx1"/>
          </a:solidFill>
          <a:latin typeface="+mn-lt"/>
          <a:ea typeface="+mn-ea"/>
          <a:cs typeface="+mn-cs"/>
        </a:defRPr>
      </a:lvl8pPr>
      <a:lvl9pPr marL="20482560" algn="l" defTabSz="5120640" rtl="0" eaLnBrk="1" latinLnBrk="0" hangingPunct="1">
        <a:defRPr sz="10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3.emf"/><Relationship Id="rId12" Type="http://schemas.openxmlformats.org/officeDocument/2006/relationships/image" Target="../media/image4.png"/><Relationship Id="rId13"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oleObject" Target="../embeddings/oleObject1.bin"/><Relationship Id="rId10" Type="http://schemas.openxmlformats.org/officeDocument/2006/relationships/package" Target="../embeddings/Microsoft_Word_Document1.docx"/></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9.png"/><Relationship Id="rId5" Type="http://schemas.openxmlformats.org/officeDocument/2006/relationships/oleObject" Target="../embeddings/oleObject2.bin"/><Relationship Id="rId6" Type="http://schemas.openxmlformats.org/officeDocument/2006/relationships/package" Target="../embeddings/Microsoft_Word_Document4.docx"/><Relationship Id="rId7" Type="http://schemas.openxmlformats.org/officeDocument/2006/relationships/image" Target="../media/image8.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343400" y="1"/>
            <a:ext cx="9606184" cy="5120368"/>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r>
              <a:rPr lang="en-US" sz="8000" b="1" dirty="0" smtClean="0">
                <a:ln w="11430"/>
                <a:solidFill>
                  <a:srgbClr val="0070C0"/>
                </a:solidFill>
                <a:effectLst>
                  <a:outerShdw blurRad="80000" dist="40000" dir="5040000" algn="tl">
                    <a:srgbClr val="000000">
                      <a:alpha val="30000"/>
                    </a:srgbClr>
                  </a:outerShdw>
                </a:effectLst>
                <a:latin typeface="Arial Black" pitchFamily="34" charset="0"/>
              </a:rPr>
              <a:t>Methodological Information</a:t>
            </a:r>
            <a:br>
              <a:rPr lang="en-US" sz="8000" b="1" dirty="0" smtClean="0">
                <a:ln w="11430"/>
                <a:solidFill>
                  <a:srgbClr val="0070C0"/>
                </a:solidFill>
                <a:effectLst>
                  <a:outerShdw blurRad="80000" dist="40000" dir="5040000" algn="tl">
                    <a:srgbClr val="000000">
                      <a:alpha val="30000"/>
                    </a:srgbClr>
                  </a:outerShdw>
                </a:effectLst>
                <a:latin typeface="Arial Black" pitchFamily="34" charset="0"/>
              </a:rPr>
            </a:br>
            <a:endParaRPr lang="en-US" sz="4000" b="1" dirty="0" smtClean="0">
              <a:ln w="11430"/>
              <a:solidFill>
                <a:srgbClr val="FF0000"/>
              </a:solidFill>
              <a:effectLst>
                <a:outerShdw blurRad="80000" dist="40000" dir="5040000" algn="tl">
                  <a:srgbClr val="000000">
                    <a:alpha val="30000"/>
                  </a:srgbClr>
                </a:outerShdw>
              </a:effectLst>
              <a:latin typeface="Arial Black" pitchFamily="34" charset="0"/>
            </a:endParaRPr>
          </a:p>
        </p:txBody>
      </p:sp>
      <p:sp>
        <p:nvSpPr>
          <p:cNvPr id="15" name="Text Box 134"/>
          <p:cNvSpPr txBox="1">
            <a:spLocks noChangeArrowheads="1"/>
          </p:cNvSpPr>
          <p:nvPr/>
        </p:nvSpPr>
        <p:spPr bwMode="auto">
          <a:xfrm>
            <a:off x="1066800" y="5638800"/>
            <a:ext cx="9982200" cy="707826"/>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4000" b="1" dirty="0" smtClean="0">
                <a:solidFill>
                  <a:srgbClr val="FFFFFF"/>
                </a:solidFill>
              </a:rPr>
              <a:t>Interviews with Job Candidates:</a:t>
            </a:r>
          </a:p>
        </p:txBody>
      </p:sp>
      <p:sp>
        <p:nvSpPr>
          <p:cNvPr id="17" name="Text Box 134"/>
          <p:cNvSpPr txBox="1">
            <a:spLocks noChangeArrowheads="1"/>
          </p:cNvSpPr>
          <p:nvPr/>
        </p:nvSpPr>
        <p:spPr bwMode="auto">
          <a:xfrm>
            <a:off x="18064384" y="16840200"/>
            <a:ext cx="15387416" cy="830936"/>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square" lIns="91386" tIns="45690" rIns="91386" bIns="45690">
            <a:spAutoFit/>
          </a:bodyPr>
          <a:lstStyle/>
          <a:p>
            <a:pPr algn="ctr" defTabSz="4495800">
              <a:defRPr/>
            </a:pPr>
            <a:r>
              <a:rPr lang="en-US" sz="4800" b="1" dirty="0" smtClean="0">
                <a:solidFill>
                  <a:schemeClr val="tx1"/>
                </a:solidFill>
                <a:effectLst>
                  <a:outerShdw blurRad="38100" dist="38100" dir="2700000" algn="tl">
                    <a:srgbClr val="FFFFFF"/>
                  </a:outerShdw>
                </a:effectLst>
              </a:rPr>
              <a:t>Fall 2012 Baseline </a:t>
            </a:r>
            <a:r>
              <a:rPr lang="en-US" sz="4800" b="1" dirty="0" smtClean="0">
                <a:solidFill>
                  <a:schemeClr val="tx1"/>
                </a:solidFill>
              </a:rPr>
              <a:t>Survey</a:t>
            </a:r>
            <a:r>
              <a:rPr lang="en-US" sz="4800" b="1" dirty="0" smtClean="0">
                <a:solidFill>
                  <a:schemeClr val="tx1"/>
                </a:solidFill>
                <a:effectLst>
                  <a:outerShdw blurRad="38100" dist="38100" dir="2700000" algn="tl">
                    <a:srgbClr val="FFFFFF"/>
                  </a:outerShdw>
                </a:effectLst>
              </a:rPr>
              <a:t> Response Rates</a:t>
            </a:r>
            <a:endParaRPr lang="en-US" sz="4800" b="1" dirty="0">
              <a:solidFill>
                <a:schemeClr val="tx1"/>
              </a:solidFill>
              <a:effectLst>
                <a:outerShdw blurRad="38100" dist="38100" dir="2700000" algn="tl">
                  <a:srgbClr val="FFFFFF"/>
                </a:outerShdw>
              </a:effectLst>
            </a:endParaRPr>
          </a:p>
        </p:txBody>
      </p:sp>
      <p:graphicFrame>
        <p:nvGraphicFramePr>
          <p:cNvPr id="4" name="Diagram 3"/>
          <p:cNvGraphicFramePr/>
          <p:nvPr>
            <p:extLst>
              <p:ext uri="{D42A27DB-BD31-4B8C-83A1-F6EECF244321}">
                <p14:modId xmlns:p14="http://schemas.microsoft.com/office/powerpoint/2010/main" val="3997464801"/>
              </p:ext>
            </p:extLst>
          </p:nvPr>
        </p:nvGraphicFramePr>
        <p:xfrm>
          <a:off x="13411200" y="10736936"/>
          <a:ext cx="24079200" cy="65604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8512047" y="10275274"/>
            <a:ext cx="184666" cy="2154436"/>
          </a:xfrm>
          <a:prstGeom prst="rect">
            <a:avLst/>
          </a:prstGeom>
          <a:noFill/>
        </p:spPr>
        <p:txBody>
          <a:bodyPr wrap="none" rtlCol="0">
            <a:spAutoFit/>
          </a:bodyPr>
          <a:lstStyle/>
          <a:p>
            <a:endParaRPr lang="en-US" dirty="0"/>
          </a:p>
        </p:txBody>
      </p:sp>
      <p:graphicFrame>
        <p:nvGraphicFramePr>
          <p:cNvPr id="36" name="Object 35"/>
          <p:cNvGraphicFramePr>
            <a:graphicFrameLocks noChangeAspect="1"/>
          </p:cNvGraphicFramePr>
          <p:nvPr>
            <p:extLst>
              <p:ext uri="{D42A27DB-BD31-4B8C-83A1-F6EECF244321}">
                <p14:modId xmlns:p14="http://schemas.microsoft.com/office/powerpoint/2010/main" val="4070084938"/>
              </p:ext>
            </p:extLst>
          </p:nvPr>
        </p:nvGraphicFramePr>
        <p:xfrm>
          <a:off x="14173200" y="17780000"/>
          <a:ext cx="23317200" cy="15646400"/>
        </p:xfrm>
        <a:graphic>
          <a:graphicData uri="http://schemas.openxmlformats.org/presentationml/2006/ole">
            <mc:AlternateContent xmlns:mc="http://schemas.openxmlformats.org/markup-compatibility/2006">
              <mc:Choice xmlns:v="urn:schemas-microsoft-com:vml" Requires="v">
                <p:oleObj spid="_x0000_s2236" name="Document" r:id="rId10" imgW="9942339" imgH="6682961" progId="Word.Document.12">
                  <p:embed/>
                </p:oleObj>
              </mc:Choice>
              <mc:Fallback>
                <p:oleObj name="Document" r:id="rId10" imgW="9942339" imgH="6682961" progId="Word.Document.12">
                  <p:embed/>
                  <p:pic>
                    <p:nvPicPr>
                      <p:cNvPr id="0" name="Picture 138"/>
                      <p:cNvPicPr>
                        <a:picLocks noChangeAspect="1" noChangeArrowheads="1"/>
                      </p:cNvPicPr>
                      <p:nvPr/>
                    </p:nvPicPr>
                    <p:blipFill>
                      <a:blip r:embed="rId11"/>
                      <a:srcRect/>
                      <a:stretch>
                        <a:fillRect/>
                      </a:stretch>
                    </p:blipFill>
                    <p:spPr bwMode="auto">
                      <a:xfrm>
                        <a:off x="14173200" y="17780000"/>
                        <a:ext cx="23317200" cy="1564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ext Box 134"/>
          <p:cNvSpPr txBox="1">
            <a:spLocks noChangeArrowheads="1"/>
          </p:cNvSpPr>
          <p:nvPr/>
        </p:nvSpPr>
        <p:spPr bwMode="auto">
          <a:xfrm>
            <a:off x="819150" y="19888200"/>
            <a:ext cx="10115550" cy="1323379"/>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4000" b="1" dirty="0">
                <a:solidFill>
                  <a:srgbClr val="FFFFFF"/>
                </a:solidFill>
              </a:rPr>
              <a:t>Department Diversity, Equity, and Inclusion </a:t>
            </a:r>
            <a:r>
              <a:rPr lang="en-US" sz="4000" b="1" dirty="0" smtClean="0">
                <a:solidFill>
                  <a:srgbClr val="FFFFFF"/>
                </a:solidFill>
              </a:rPr>
              <a:t>Self-Study </a:t>
            </a:r>
            <a:endParaRPr lang="en-US" sz="4000" b="1" dirty="0">
              <a:solidFill>
                <a:srgbClr val="FFFFFF"/>
              </a:solidFill>
            </a:endParaRPr>
          </a:p>
        </p:txBody>
      </p:sp>
      <p:sp>
        <p:nvSpPr>
          <p:cNvPr id="2056" name="TextBox 2055"/>
          <p:cNvSpPr txBox="1"/>
          <p:nvPr/>
        </p:nvSpPr>
        <p:spPr>
          <a:xfrm>
            <a:off x="1066800" y="6524685"/>
            <a:ext cx="9867900" cy="4524315"/>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marL="571500" indent="-571500">
              <a:buFont typeface="Arial" pitchFamily="34" charset="0"/>
              <a:buChar char="•"/>
            </a:pPr>
            <a:r>
              <a:rPr lang="en-US" sz="3200" dirty="0"/>
              <a:t>AIM: Hear perceptions of the search process and determine emergent themes related factors important to decision to accept/decline offer at MSU</a:t>
            </a:r>
          </a:p>
          <a:p>
            <a:pPr marL="571500" indent="-571500">
              <a:buFont typeface="Arial" pitchFamily="34" charset="0"/>
              <a:buChar char="•"/>
            </a:pPr>
            <a:r>
              <a:rPr lang="en-US" sz="3200" dirty="0" smtClean="0"/>
              <a:t>N = 12 candidates (6 men and 6 women) in STEM/SBS have been interviewed to date (n =</a:t>
            </a:r>
            <a:r>
              <a:rPr lang="en-US" sz="3200" dirty="0"/>
              <a:t>7</a:t>
            </a:r>
            <a:r>
              <a:rPr lang="en-US" sz="3200" dirty="0" smtClean="0"/>
              <a:t> who declined the offer; n = </a:t>
            </a:r>
            <a:r>
              <a:rPr lang="en-US" sz="3200" dirty="0"/>
              <a:t>5</a:t>
            </a:r>
            <a:r>
              <a:rPr lang="en-US" sz="3200" dirty="0" smtClean="0"/>
              <a:t> who accepted the offer). Interviews scheduled with 6 additional candidates; 3 accepted, 3 declined (5 women  and 1 man.) </a:t>
            </a:r>
          </a:p>
          <a:p>
            <a:pPr marL="571500" indent="-571500">
              <a:buFont typeface="Arial" pitchFamily="34" charset="0"/>
              <a:buChar char="•"/>
            </a:pPr>
            <a:r>
              <a:rPr lang="en-US" sz="3200" dirty="0" smtClean="0"/>
              <a:t>Final goal: N=18. </a:t>
            </a:r>
            <a:endParaRPr lang="en-US" sz="3200" dirty="0" smtClean="0">
              <a:solidFill>
                <a:srgbClr val="FF0000"/>
              </a:solidFill>
            </a:endParaRPr>
          </a:p>
        </p:txBody>
      </p:sp>
      <p:graphicFrame>
        <p:nvGraphicFramePr>
          <p:cNvPr id="23" name="Table 22"/>
          <p:cNvGraphicFramePr>
            <a:graphicFrameLocks noGrp="1"/>
          </p:cNvGraphicFramePr>
          <p:nvPr>
            <p:extLst>
              <p:ext uri="{D42A27DB-BD31-4B8C-83A1-F6EECF244321}">
                <p14:modId xmlns:p14="http://schemas.microsoft.com/office/powerpoint/2010/main" val="3657280245"/>
              </p:ext>
            </p:extLst>
          </p:nvPr>
        </p:nvGraphicFramePr>
        <p:xfrm>
          <a:off x="933449" y="11534504"/>
          <a:ext cx="10115551" cy="6982096"/>
        </p:xfrm>
        <a:graphic>
          <a:graphicData uri="http://schemas.openxmlformats.org/drawingml/2006/table">
            <a:tbl>
              <a:tblPr firstRow="1" bandRow="1">
                <a:tableStyleId>{5C22544A-7EE6-4342-B048-85BDC9FD1C3A}</a:tableStyleId>
              </a:tblPr>
              <a:tblGrid>
                <a:gridCol w="10115551"/>
              </a:tblGrid>
              <a:tr h="1143000">
                <a:tc>
                  <a:txBody>
                    <a:bodyPr/>
                    <a:lstStyle/>
                    <a:p>
                      <a:pPr algn="ctr"/>
                      <a:r>
                        <a:rPr lang="en-US" sz="2800" kern="1200" dirty="0" smtClean="0">
                          <a:solidFill>
                            <a:schemeClr val="dk1"/>
                          </a:solidFill>
                          <a:effectLst/>
                          <a:latin typeface="+mn-lt"/>
                          <a:ea typeface="+mn-ea"/>
                          <a:cs typeface="+mn-cs"/>
                        </a:rPr>
                        <a:t>Interview Protocol for TT Faculty Job Candidates </a:t>
                      </a:r>
                    </a:p>
                    <a:p>
                      <a:pPr algn="ctr"/>
                      <a:r>
                        <a:rPr lang="en-US" sz="2800" i="1" kern="1200" dirty="0" smtClean="0">
                          <a:solidFill>
                            <a:schemeClr val="dk1"/>
                          </a:solidFill>
                          <a:effectLst/>
                          <a:latin typeface="+mn-lt"/>
                          <a:ea typeface="+mn-ea"/>
                          <a:cs typeface="+mn-cs"/>
                        </a:rPr>
                        <a:t> EXCERPT</a:t>
                      </a:r>
                      <a:r>
                        <a:rPr lang="en-US" sz="2800" i="1" kern="1200" baseline="0" dirty="0" smtClean="0">
                          <a:solidFill>
                            <a:schemeClr val="dk1"/>
                          </a:solidFill>
                          <a:effectLst/>
                          <a:latin typeface="+mn-lt"/>
                          <a:ea typeface="+mn-ea"/>
                          <a:cs typeface="+mn-cs"/>
                        </a:rPr>
                        <a:t> </a:t>
                      </a:r>
                      <a:endParaRPr lang="en-US" sz="1600" kern="1200" dirty="0" smtClean="0">
                        <a:solidFill>
                          <a:schemeClr val="dk1"/>
                        </a:solidFill>
                        <a:effectLst/>
                        <a:latin typeface="+mn-lt"/>
                        <a:ea typeface="+mn-ea"/>
                        <a:cs typeface="+mn-cs"/>
                      </a:endParaRPr>
                    </a:p>
                  </a:txBody>
                  <a:tcPr marL="68580" marR="68580" marT="39189" marB="39189"/>
                </a:tc>
              </a:tr>
              <a:tr h="1018903">
                <a:tc>
                  <a:txBody>
                    <a:bodyPr/>
                    <a:lstStyle/>
                    <a:p>
                      <a:r>
                        <a:rPr lang="en-US" sz="1400" i="1" kern="1200" dirty="0" smtClean="0">
                          <a:solidFill>
                            <a:schemeClr val="dk1"/>
                          </a:solidFill>
                          <a:effectLst/>
                          <a:latin typeface="+mn-lt"/>
                          <a:ea typeface="+mn-ea"/>
                          <a:cs typeface="+mn-cs"/>
                        </a:rPr>
                        <a:t> </a:t>
                      </a:r>
                      <a:endParaRPr lang="en-US" sz="1400" kern="1200" dirty="0" smtClean="0">
                        <a:solidFill>
                          <a:schemeClr val="dk1"/>
                        </a:solidFill>
                        <a:effectLst/>
                        <a:latin typeface="+mn-lt"/>
                        <a:ea typeface="+mn-ea"/>
                        <a:cs typeface="+mn-cs"/>
                      </a:endParaRPr>
                    </a:p>
                    <a:p>
                      <a:r>
                        <a:rPr lang="en-US" sz="1400" i="1" kern="1200" dirty="0" smtClean="0">
                          <a:solidFill>
                            <a:schemeClr val="dk1"/>
                          </a:solidFill>
                          <a:effectLst/>
                          <a:latin typeface="+mn-lt"/>
                          <a:ea typeface="+mn-ea"/>
                          <a:cs typeface="+mn-cs"/>
                        </a:rPr>
                        <a:t>Opening</a:t>
                      </a:r>
                      <a:r>
                        <a:rPr lang="en-US" sz="1400" i="0" kern="1200" dirty="0" smtClean="0">
                          <a:solidFill>
                            <a:schemeClr val="dk1"/>
                          </a:solidFill>
                          <a:effectLst/>
                          <a:latin typeface="+mn-lt"/>
                          <a:ea typeface="+mn-ea"/>
                          <a:cs typeface="+mn-cs"/>
                        </a:rPr>
                        <a:t>:</a:t>
                      </a:r>
                      <a:r>
                        <a:rPr lang="en-US" sz="1400" i="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Hello ___________. This is Joy Honea;  I emailed you recently about your willingness to discuss your experiences when interviewing for _______________ position at MSU. I really appreciate your time; we are working on better understanding the reasons why potential faculty make the decisions they do regarding coming to MSU or not. Your input is keenly valuable to us in our continued efforts to improve our University. </a:t>
                      </a:r>
                    </a:p>
                    <a:p>
                      <a:r>
                        <a:rPr lang="en-US" sz="1400" b="1" i="1" kern="1200" dirty="0" smtClean="0">
                          <a:solidFill>
                            <a:schemeClr val="dk1"/>
                          </a:solidFill>
                          <a:effectLst/>
                          <a:latin typeface="+mn-lt"/>
                          <a:ea typeface="+mn-ea"/>
                          <a:cs typeface="+mn-cs"/>
                        </a:rPr>
                        <a:t> </a:t>
                      </a:r>
                      <a:endParaRPr lang="en-US" sz="1400" kern="1200" dirty="0" smtClean="0">
                        <a:solidFill>
                          <a:schemeClr val="dk1"/>
                        </a:solidFill>
                        <a:effectLst/>
                        <a:latin typeface="+mn-lt"/>
                        <a:ea typeface="+mn-ea"/>
                        <a:cs typeface="+mn-cs"/>
                      </a:endParaRPr>
                    </a:p>
                    <a:p>
                      <a:r>
                        <a:rPr lang="en-US" sz="1400" i="1" kern="1200" dirty="0" smtClean="0">
                          <a:solidFill>
                            <a:schemeClr val="dk1"/>
                          </a:solidFill>
                          <a:effectLst/>
                          <a:latin typeface="+mn-lt"/>
                          <a:ea typeface="+mn-ea"/>
                          <a:cs typeface="+mn-cs"/>
                        </a:rPr>
                        <a:t>Oral Consent:</a:t>
                      </a:r>
                      <a:r>
                        <a:rPr lang="en-US" sz="1400" i="1"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A Consent form was provided to you in the email invitation, but I do want to reiterate that you will remain completely anonymous in any written reports that come out of this study, and your responses will be treated in the strictest confidence.  Your information will be identified by a code number only.  </a:t>
                      </a:r>
                      <a:r>
                        <a:rPr lang="en-US" sz="1400" i="1" kern="1200" dirty="0" smtClean="0">
                          <a:solidFill>
                            <a:schemeClr val="dk1"/>
                          </a:solidFill>
                          <a:effectLst/>
                          <a:latin typeface="+mn-lt"/>
                          <a:ea typeface="+mn-ea"/>
                          <a:cs typeface="+mn-cs"/>
                        </a:rPr>
                        <a:t>Do you give consent to participate in this interview?</a:t>
                      </a:r>
                      <a:endParaRPr lang="en-US" sz="1400" kern="1200" dirty="0" smtClean="0">
                        <a:solidFill>
                          <a:schemeClr val="dk1"/>
                        </a:solidFill>
                        <a:effectLst/>
                        <a:latin typeface="+mn-lt"/>
                        <a:ea typeface="+mn-ea"/>
                        <a:cs typeface="+mn-cs"/>
                      </a:endParaRPr>
                    </a:p>
                    <a:p>
                      <a:r>
                        <a:rPr lang="en-US" sz="1400" i="1" kern="1200" dirty="0" smtClean="0">
                          <a:solidFill>
                            <a:schemeClr val="dk1"/>
                          </a:solidFill>
                          <a:effectLst/>
                          <a:latin typeface="+mn-lt"/>
                          <a:ea typeface="+mn-ea"/>
                          <a:cs typeface="+mn-cs"/>
                        </a:rPr>
                        <a:t> </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Great! I was hoping that I could also record this interview, so we can go back later and make sure we represent your answers correctly.  The recording will be erased once our interview has been transcribed. As with all research, confidentiality could be breached if someone captures the voice recording of our conversation.  I assure you that I will make every effort to insure that will not happen: the voice recording will be stored on a password-protected computer and will be erased as soon as it is transcribed.  Your name will not appear anywhere on the transcription document. </a:t>
                      </a:r>
                    </a:p>
                    <a:p>
                      <a:r>
                        <a:rPr lang="en-US" sz="1400" kern="1200" dirty="0" smtClean="0">
                          <a:solidFill>
                            <a:schemeClr val="dk1"/>
                          </a:solidFill>
                          <a:effectLst/>
                          <a:latin typeface="+mn-lt"/>
                          <a:ea typeface="+mn-ea"/>
                          <a:cs typeface="+mn-cs"/>
                        </a:rPr>
                        <a:t> </a:t>
                      </a:r>
                    </a:p>
                    <a:p>
                      <a:r>
                        <a:rPr lang="en-US" sz="1400" i="1" kern="1200" dirty="0" smtClean="0">
                          <a:solidFill>
                            <a:schemeClr val="dk1"/>
                          </a:solidFill>
                          <a:effectLst/>
                          <a:latin typeface="+mn-lt"/>
                          <a:ea typeface="+mn-ea"/>
                          <a:cs typeface="+mn-cs"/>
                        </a:rPr>
                        <a:t>Would recording this interview be alright with you?</a:t>
                      </a:r>
                      <a:r>
                        <a:rPr lang="en-US" sz="1400" kern="1200" dirty="0" smtClean="0">
                          <a:solidFill>
                            <a:schemeClr val="dk1"/>
                          </a:solidFill>
                          <a:effectLst/>
                          <a:latin typeface="+mn-lt"/>
                          <a:ea typeface="+mn-ea"/>
                          <a:cs typeface="+mn-cs"/>
                        </a:rPr>
                        <a:t>  </a:t>
                      </a:r>
                    </a:p>
                    <a:p>
                      <a:r>
                        <a:rPr lang="en-US" sz="1400" b="1" i="1" kern="1200" dirty="0" smtClean="0">
                          <a:solidFill>
                            <a:schemeClr val="dk1"/>
                          </a:solidFill>
                          <a:effectLst/>
                          <a:latin typeface="+mn-lt"/>
                          <a:ea typeface="+mn-ea"/>
                          <a:cs typeface="+mn-cs"/>
                        </a:rPr>
                        <a:t> </a:t>
                      </a:r>
                      <a:endParaRPr lang="en-US" sz="1400" kern="1200" dirty="0" smtClean="0">
                        <a:solidFill>
                          <a:schemeClr val="dk1"/>
                        </a:solidFill>
                        <a:effectLst/>
                        <a:latin typeface="+mn-lt"/>
                        <a:ea typeface="+mn-ea"/>
                        <a:cs typeface="+mn-cs"/>
                      </a:endParaRPr>
                    </a:p>
                    <a:p>
                      <a:r>
                        <a:rPr lang="en-US" sz="1400" i="1" kern="1200" dirty="0" smtClean="0">
                          <a:solidFill>
                            <a:schemeClr val="dk1"/>
                          </a:solidFill>
                          <a:effectLst/>
                          <a:latin typeface="+mn-lt"/>
                          <a:ea typeface="+mn-ea"/>
                          <a:cs typeface="+mn-cs"/>
                        </a:rPr>
                        <a:t>Transition</a:t>
                      </a:r>
                      <a:r>
                        <a:rPr lang="en-US" sz="1400" i="0" kern="1200" dirty="0" smtClean="0">
                          <a:solidFill>
                            <a:schemeClr val="dk1"/>
                          </a:solidFill>
                          <a:effectLst/>
                          <a:latin typeface="+mn-lt"/>
                          <a:ea typeface="+mn-ea"/>
                          <a:cs typeface="+mn-cs"/>
                        </a:rPr>
                        <a:t>:</a:t>
                      </a:r>
                      <a:r>
                        <a:rPr lang="en-US" sz="1400" i="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Other than the fact that there was a position open in _______________ department, was there anything in particular about MSU that prompted you to apply for the position? </a:t>
                      </a:r>
                      <a:r>
                        <a:rPr lang="en-US" sz="1400" i="1" kern="1200" dirty="0" smtClean="0">
                          <a:solidFill>
                            <a:schemeClr val="dk1"/>
                          </a:solidFill>
                          <a:effectLst/>
                          <a:latin typeface="+mn-lt"/>
                          <a:ea typeface="+mn-ea"/>
                          <a:cs typeface="+mn-cs"/>
                        </a:rPr>
                        <a:t>{may use probes here to describe factors identified}</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 </a:t>
                      </a:r>
                    </a:p>
                    <a:p>
                      <a:r>
                        <a:rPr lang="en-US" sz="1400" i="1" kern="1200" dirty="0" smtClean="0">
                          <a:solidFill>
                            <a:schemeClr val="dk1"/>
                          </a:solidFill>
                          <a:effectLst/>
                          <a:latin typeface="+mn-lt"/>
                          <a:ea typeface="+mn-ea"/>
                          <a:cs typeface="+mn-cs"/>
                        </a:rPr>
                        <a:t>Key</a:t>
                      </a:r>
                      <a:r>
                        <a:rPr lang="en-US" sz="1400" i="0" kern="1200" dirty="0" smtClean="0">
                          <a:solidFill>
                            <a:schemeClr val="dk1"/>
                          </a:solidFill>
                          <a:effectLst/>
                          <a:latin typeface="+mn-lt"/>
                          <a:ea typeface="+mn-ea"/>
                          <a:cs typeface="+mn-cs"/>
                        </a:rPr>
                        <a:t>:</a:t>
                      </a:r>
                      <a:r>
                        <a:rPr lang="en-US" sz="1400" i="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After your campus interview, you were offered the position, and you decided to ___________________________. Can you describe the factors that led to your decision? </a:t>
                      </a:r>
                    </a:p>
                    <a:p>
                      <a:r>
                        <a:rPr lang="en-US" sz="1400" kern="1200" dirty="0" smtClean="0">
                          <a:solidFill>
                            <a:schemeClr val="dk1"/>
                          </a:solidFill>
                          <a:effectLst/>
                          <a:latin typeface="+mn-lt"/>
                          <a:ea typeface="+mn-ea"/>
                          <a:cs typeface="+mn-cs"/>
                        </a:rPr>
                        <a:t> </a:t>
                      </a:r>
                    </a:p>
                    <a:p>
                      <a:r>
                        <a:rPr lang="en-US" sz="1400" i="1" kern="1200" dirty="0" smtClean="0">
                          <a:solidFill>
                            <a:schemeClr val="dk1"/>
                          </a:solidFill>
                          <a:effectLst/>
                          <a:latin typeface="+mn-lt"/>
                          <a:ea typeface="+mn-ea"/>
                          <a:cs typeface="+mn-cs"/>
                        </a:rPr>
                        <a:t>Key</a:t>
                      </a:r>
                      <a:r>
                        <a:rPr lang="en-US" sz="1400" i="0" kern="1200" dirty="0" smtClean="0">
                          <a:solidFill>
                            <a:schemeClr val="dk1"/>
                          </a:solidFill>
                          <a:effectLst/>
                          <a:latin typeface="+mn-lt"/>
                          <a:ea typeface="+mn-ea"/>
                          <a:cs typeface="+mn-cs"/>
                        </a:rPr>
                        <a:t>:</a:t>
                      </a:r>
                      <a:r>
                        <a:rPr lang="en-US" sz="1400" i="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MSU recently was awarded an NSF ADVANCE grant, intended to transform culture to foster success of women and minorities in STEM disciplines. While culture is hard to define, we know it when we experience it. What was your sense of MSU’s culture? </a:t>
                      </a:r>
                      <a:r>
                        <a:rPr lang="en-US" sz="1400" i="1" kern="1200" dirty="0" smtClean="0">
                          <a:solidFill>
                            <a:schemeClr val="dk1"/>
                          </a:solidFill>
                          <a:effectLst/>
                          <a:latin typeface="+mn-lt"/>
                          <a:ea typeface="+mn-ea"/>
                          <a:cs typeface="+mn-cs"/>
                        </a:rPr>
                        <a:t>{probe about culture and women faculty if necessary}</a:t>
                      </a:r>
                      <a:r>
                        <a:rPr lang="en-US" sz="1400" kern="1200" dirty="0" smtClean="0">
                          <a:solidFill>
                            <a:schemeClr val="dk1"/>
                          </a:solidFill>
                          <a:effectLst/>
                          <a:latin typeface="+mn-lt"/>
                          <a:ea typeface="+mn-ea"/>
                          <a:cs typeface="+mn-cs"/>
                        </a:rPr>
                        <a:t> </a:t>
                      </a:r>
                      <a:endParaRPr lang="en-US" sz="1400" kern="1200" dirty="0">
                        <a:solidFill>
                          <a:schemeClr val="dk1"/>
                        </a:solidFill>
                        <a:effectLst/>
                        <a:latin typeface="+mn-lt"/>
                        <a:ea typeface="+mn-ea"/>
                        <a:cs typeface="+mn-cs"/>
                      </a:endParaRPr>
                    </a:p>
                  </a:txBody>
                  <a:tcPr marL="68580" marR="68580" marT="39189" marB="39189"/>
                </a:tc>
              </a:tr>
            </a:tbl>
          </a:graphicData>
        </a:graphic>
      </p:graphicFrame>
      <p:sp>
        <p:nvSpPr>
          <p:cNvPr id="10" name="TextBox 9"/>
          <p:cNvSpPr txBox="1"/>
          <p:nvPr/>
        </p:nvSpPr>
        <p:spPr bwMode="auto">
          <a:xfrm>
            <a:off x="15392400" y="386558"/>
            <a:ext cx="14325600" cy="6057043"/>
          </a:xfrm>
          <a:prstGeom prst="rect">
            <a:avLst/>
          </a:prstGeom>
          <a:ln>
            <a:headEnd/>
            <a:tailEnd/>
          </a:ln>
          <a:effectLst>
            <a:innerShdw blurRad="63500" dist="50800" dir="13500000">
              <a:prstClr val="black">
                <a:alpha val="50000"/>
              </a:prstClr>
            </a:innerShdw>
          </a:effectLst>
        </p:spPr>
        <p:style>
          <a:lnRef idx="2">
            <a:schemeClr val="accent4"/>
          </a:lnRef>
          <a:fillRef idx="1">
            <a:schemeClr val="lt1"/>
          </a:fillRef>
          <a:effectRef idx="0">
            <a:schemeClr val="accent4"/>
          </a:effectRef>
          <a:fontRef idx="minor">
            <a:schemeClr val="dk1"/>
          </a:fontRef>
        </p:style>
        <p:txBody>
          <a:bodyPr vert="horz" wrap="square" lIns="512064" tIns="256032" rIns="512064" bIns="256032" numCol="1" rtlCol="0" anchor="t" anchorCtr="0" compatLnSpc="1">
            <a:prstTxWarp prst="textNoShape">
              <a:avLst/>
            </a:prstTxWarp>
            <a:spAutoFit/>
          </a:bodyPr>
          <a:lstStyle/>
          <a:p>
            <a:pPr marL="571500" indent="-571500">
              <a:buFont typeface="Arial" pitchFamily="34" charset="0"/>
              <a:buChar char="•"/>
            </a:pPr>
            <a:r>
              <a:rPr lang="en-US" sz="3600" b="1" dirty="0"/>
              <a:t>Research Objective 1</a:t>
            </a:r>
            <a:r>
              <a:rPr lang="en-US" sz="3600" dirty="0"/>
              <a:t>: Test the extent to which institutional, departmental, and individual markers predict gender cultural transformation among MSU faculty and administrators </a:t>
            </a:r>
            <a:endParaRPr lang="en-US" sz="3600" dirty="0" smtClean="0"/>
          </a:p>
          <a:p>
            <a:endParaRPr lang="en-US" sz="3600" dirty="0"/>
          </a:p>
          <a:p>
            <a:pPr marL="571500" indent="-571500">
              <a:buFont typeface="Arial" pitchFamily="34" charset="0"/>
              <a:buChar char="•"/>
            </a:pPr>
            <a:r>
              <a:rPr lang="en-US" sz="3600" b="1" dirty="0"/>
              <a:t>Research Objective 2</a:t>
            </a:r>
            <a:r>
              <a:rPr lang="en-US" sz="3600" dirty="0"/>
              <a:t>: Test the dynamic and complex ways in which fostering competence, autonomy, and relatedness needs can bring about cultural transformation at MSU</a:t>
            </a:r>
            <a:r>
              <a:rPr lang="en-US" sz="3600" dirty="0" smtClean="0"/>
              <a:t>.</a:t>
            </a:r>
          </a:p>
          <a:p>
            <a:endParaRPr lang="en-US" sz="3600" dirty="0"/>
          </a:p>
          <a:p>
            <a:pPr marL="571500" indent="-571500">
              <a:buFont typeface="Arial" pitchFamily="34" charset="0"/>
              <a:buChar char="•"/>
            </a:pPr>
            <a:r>
              <a:rPr lang="en-US" sz="3600" dirty="0"/>
              <a:t>All Social Science Team Members and Co-PIs undergo CITI Ethical Training and Project is IRB approved </a:t>
            </a:r>
            <a:endParaRPr lang="en-US" sz="3600" dirty="0" smtClean="0"/>
          </a:p>
        </p:txBody>
      </p:sp>
      <p:sp>
        <p:nvSpPr>
          <p:cNvPr id="26" name="Text Box 134"/>
          <p:cNvSpPr txBox="1">
            <a:spLocks noChangeArrowheads="1"/>
          </p:cNvSpPr>
          <p:nvPr/>
        </p:nvSpPr>
        <p:spPr bwMode="auto">
          <a:xfrm>
            <a:off x="13411200" y="7551596"/>
            <a:ext cx="24288750" cy="707826"/>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4000" b="1" dirty="0" smtClean="0">
                <a:solidFill>
                  <a:srgbClr val="FFFFFF"/>
                </a:solidFill>
              </a:rPr>
              <a:t>Baseline Climate Survey</a:t>
            </a:r>
            <a:endParaRPr lang="en-US" sz="4000" b="1" dirty="0">
              <a:solidFill>
                <a:srgbClr val="FFFFFF"/>
              </a:solidFill>
            </a:endParaRPr>
          </a:p>
        </p:txBody>
      </p:sp>
      <p:graphicFrame>
        <p:nvGraphicFramePr>
          <p:cNvPr id="28" name="Table 27"/>
          <p:cNvGraphicFramePr>
            <a:graphicFrameLocks noGrp="1"/>
          </p:cNvGraphicFramePr>
          <p:nvPr>
            <p:extLst>
              <p:ext uri="{D42A27DB-BD31-4B8C-83A1-F6EECF244321}">
                <p14:modId xmlns:p14="http://schemas.microsoft.com/office/powerpoint/2010/main" val="711071238"/>
              </p:ext>
            </p:extLst>
          </p:nvPr>
        </p:nvGraphicFramePr>
        <p:xfrm>
          <a:off x="790574" y="24484774"/>
          <a:ext cx="10115551" cy="5004625"/>
        </p:xfrm>
        <a:graphic>
          <a:graphicData uri="http://schemas.openxmlformats.org/drawingml/2006/table">
            <a:tbl>
              <a:tblPr firstRow="1" bandRow="1">
                <a:tableStyleId>{5C22544A-7EE6-4342-B048-85BDC9FD1C3A}</a:tableStyleId>
              </a:tblPr>
              <a:tblGrid>
                <a:gridCol w="10115551"/>
              </a:tblGrid>
              <a:tr h="1556349">
                <a:tc>
                  <a:txBody>
                    <a:bodyPr/>
                    <a:lstStyle/>
                    <a:p>
                      <a:pPr algn="ctr"/>
                      <a:r>
                        <a:rPr lang="en-US" sz="3600" b="1" dirty="0" smtClean="0">
                          <a:solidFill>
                            <a:schemeClr val="tx1"/>
                          </a:solidFill>
                        </a:rPr>
                        <a:t>Department Annual Diversity, Equity, and Inclusion Self Study Worksheet</a:t>
                      </a:r>
                      <a:endParaRPr lang="en-US" sz="3600" dirty="0" smtClean="0">
                        <a:solidFill>
                          <a:schemeClr val="tx1"/>
                        </a:solidFill>
                      </a:endParaRPr>
                    </a:p>
                    <a:p>
                      <a:pPr algn="ctr"/>
                      <a:r>
                        <a:rPr lang="en-US" sz="3600" b="1" i="1" dirty="0" smtClean="0">
                          <a:solidFill>
                            <a:schemeClr val="tx1"/>
                          </a:solidFill>
                        </a:rPr>
                        <a:t>Excerpt</a:t>
                      </a:r>
                      <a:endParaRPr lang="en-US" sz="3600" i="1" dirty="0" smtClean="0">
                        <a:solidFill>
                          <a:schemeClr val="tx1"/>
                        </a:solidFill>
                      </a:endParaRPr>
                    </a:p>
                  </a:txBody>
                  <a:tcPr marL="68580" marR="68580" marT="39189" marB="39189"/>
                </a:tc>
              </a:tr>
              <a:tr h="3280328">
                <a:tc>
                  <a:txBody>
                    <a:bodyPr/>
                    <a:lstStyle/>
                    <a:p>
                      <a:pPr marL="285750" lvl="0" indent="-285750">
                        <a:buFont typeface="Arial" pitchFamily="34" charset="0"/>
                        <a:buChar char="•"/>
                      </a:pPr>
                      <a:r>
                        <a:rPr lang="en-US" sz="2800" dirty="0" smtClean="0"/>
                        <a:t>What is the department’s mission regarding equity, diversity, and inclusiveness?</a:t>
                      </a:r>
                    </a:p>
                    <a:p>
                      <a:pPr marL="285750" lvl="0" indent="-285750">
                        <a:buFont typeface="Arial" pitchFamily="34" charset="0"/>
                        <a:buChar char="•"/>
                      </a:pPr>
                      <a:r>
                        <a:rPr lang="en-US" sz="2800" dirty="0" smtClean="0"/>
                        <a:t>What does the department see as the biggest challenge they face to promoting equity, diversity, and inclusiveness?</a:t>
                      </a:r>
                    </a:p>
                    <a:p>
                      <a:pPr marL="285750" lvl="0" indent="-285750">
                        <a:buFont typeface="Arial" pitchFamily="34" charset="0"/>
                        <a:buChar char="•"/>
                      </a:pPr>
                      <a:r>
                        <a:rPr lang="en-US" sz="2800" dirty="0" smtClean="0"/>
                        <a:t>What are the department’s greatest strengths and successes in broadening the participation of women?</a:t>
                      </a:r>
                    </a:p>
                    <a:p>
                      <a:endParaRPr lang="en-US" sz="3600" kern="1200" dirty="0">
                        <a:solidFill>
                          <a:schemeClr val="dk1"/>
                        </a:solidFill>
                        <a:effectLst/>
                        <a:latin typeface="+mn-lt"/>
                        <a:ea typeface="+mn-ea"/>
                        <a:cs typeface="+mn-cs"/>
                      </a:endParaRPr>
                    </a:p>
                  </a:txBody>
                  <a:tcPr marL="68580" marR="68580" marT="39189" marB="39189"/>
                </a:tc>
              </a:tr>
            </a:tbl>
          </a:graphicData>
        </a:graphic>
      </p:graphicFrame>
      <p:sp>
        <p:nvSpPr>
          <p:cNvPr id="13" name="TextBox 12"/>
          <p:cNvSpPr txBox="1"/>
          <p:nvPr/>
        </p:nvSpPr>
        <p:spPr bwMode="auto">
          <a:xfrm>
            <a:off x="819150" y="21107400"/>
            <a:ext cx="10115550" cy="3841052"/>
          </a:xfrm>
          <a:prstGeom prst="rect">
            <a:avLst/>
          </a:prstGeom>
          <a:noFill/>
          <a:ln w="9525">
            <a:noFill/>
            <a:miter lim="800000"/>
            <a:headEnd/>
            <a:tailEnd/>
          </a:ln>
        </p:spPr>
        <p:txBody>
          <a:bodyPr vert="horz" wrap="square" lIns="512064" tIns="256032" rIns="512064" bIns="256032" numCol="1" rtlCol="0" anchor="t" anchorCtr="0" compatLnSpc="1">
            <a:prstTxWarp prst="textNoShape">
              <a:avLst/>
            </a:prstTxWarp>
            <a:spAutoFit/>
          </a:bodyPr>
          <a:lstStyle/>
          <a:p>
            <a:pPr marL="571500" indent="-571500" defTabSz="4495800">
              <a:buFont typeface="Arial" pitchFamily="34" charset="0"/>
              <a:buChar char="•"/>
              <a:defRPr/>
            </a:pPr>
            <a:r>
              <a:rPr lang="en-US" sz="3600" dirty="0">
                <a:latin typeface="+mn-lt"/>
              </a:rPr>
              <a:t>AIM: Engage departments in thinking about equity to identify best practices and offer resources/support to reach department-set </a:t>
            </a:r>
            <a:r>
              <a:rPr lang="en-US" sz="3600" dirty="0" smtClean="0">
                <a:latin typeface="+mn-lt"/>
              </a:rPr>
              <a:t>goals</a:t>
            </a:r>
          </a:p>
          <a:p>
            <a:pPr marL="571500" indent="-571500" defTabSz="4495800">
              <a:buFont typeface="Arial" pitchFamily="34" charset="0"/>
              <a:buChar char="•"/>
              <a:defRPr/>
            </a:pPr>
            <a:r>
              <a:rPr lang="en-US" sz="3600" dirty="0" smtClean="0">
                <a:latin typeface="+mn-lt"/>
              </a:rPr>
              <a:t>N </a:t>
            </a:r>
            <a:r>
              <a:rPr lang="en-US" sz="3600" dirty="0">
                <a:latin typeface="+mn-lt"/>
              </a:rPr>
              <a:t>= 33</a:t>
            </a:r>
          </a:p>
          <a:p>
            <a:pPr marL="571500" indent="-571500">
              <a:buFont typeface="Arial" pitchFamily="34" charset="0"/>
              <a:buChar char="•"/>
            </a:pPr>
            <a:endParaRPr lang="en-US" sz="3600" dirty="0" smtClean="0">
              <a:latin typeface="+mn-lt"/>
            </a:endParaRPr>
          </a:p>
        </p:txBody>
      </p:sp>
      <p:pic>
        <p:nvPicPr>
          <p:cNvPr id="31" name="Picture 30"/>
          <p:cNvPicPr>
            <a:picLocks noChangeAspect="1"/>
          </p:cNvPicPr>
          <p:nvPr/>
        </p:nvPicPr>
        <p:blipFill>
          <a:blip r:embed="rId12" cstate="print"/>
          <a:stretch>
            <a:fillRect/>
          </a:stretch>
        </p:blipFill>
        <p:spPr>
          <a:xfrm rot="20971806">
            <a:off x="30159222" y="1565144"/>
            <a:ext cx="4071667" cy="522914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2" name="Picture 31"/>
          <p:cNvPicPr>
            <a:picLocks noChangeAspect="1"/>
          </p:cNvPicPr>
          <p:nvPr/>
        </p:nvPicPr>
        <p:blipFill>
          <a:blip r:embed="rId13" cstate="print"/>
          <a:stretch>
            <a:fillRect/>
          </a:stretch>
        </p:blipFill>
        <p:spPr>
          <a:xfrm rot="612166">
            <a:off x="33514971" y="659072"/>
            <a:ext cx="4212851" cy="55366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 name="TextBox 13"/>
          <p:cNvSpPr txBox="1"/>
          <p:nvPr/>
        </p:nvSpPr>
        <p:spPr bwMode="auto">
          <a:xfrm>
            <a:off x="13411200" y="8229600"/>
            <a:ext cx="24288750" cy="3287054"/>
          </a:xfrm>
          <a:prstGeom prst="rect">
            <a:avLst/>
          </a:prstGeom>
          <a:noFill/>
          <a:ln w="9525">
            <a:noFill/>
            <a:miter lim="800000"/>
            <a:headEnd/>
            <a:tailEnd/>
          </a:ln>
        </p:spPr>
        <p:txBody>
          <a:bodyPr vert="horz" wrap="square" lIns="512064" tIns="256032" rIns="512064" bIns="256032" numCol="1" rtlCol="0" anchor="t" anchorCtr="0" compatLnSpc="1">
            <a:prstTxWarp prst="textNoShape">
              <a:avLst/>
            </a:prstTxWarp>
            <a:spAutoFit/>
          </a:bodyPr>
          <a:lstStyle/>
          <a:p>
            <a:pPr marL="571500" indent="-571500" defTabSz="4495800">
              <a:buFont typeface="Arial" pitchFamily="34" charset="0"/>
              <a:buChar char="•"/>
              <a:defRPr/>
            </a:pPr>
            <a:r>
              <a:rPr lang="en-US" sz="3600" dirty="0">
                <a:latin typeface="+mn-lt"/>
              </a:rPr>
              <a:t>AIM: </a:t>
            </a:r>
            <a:r>
              <a:rPr lang="en-US" sz="3600" dirty="0" smtClean="0">
                <a:latin typeface="+mn-lt"/>
              </a:rPr>
              <a:t>Assess men’s and women’s perceptions </a:t>
            </a:r>
            <a:r>
              <a:rPr lang="en-US" sz="3600" dirty="0">
                <a:latin typeface="+mn-lt"/>
              </a:rPr>
              <a:t>of </a:t>
            </a:r>
            <a:r>
              <a:rPr lang="en-US" sz="3600" dirty="0" smtClean="0">
                <a:latin typeface="+mn-lt"/>
              </a:rPr>
              <a:t>job satisfaction, inclusion, relatedness</a:t>
            </a:r>
            <a:r>
              <a:rPr lang="en-US" sz="3600" dirty="0">
                <a:latin typeface="+mn-lt"/>
              </a:rPr>
              <a:t>, autonomy, and competence need-satisfaction </a:t>
            </a:r>
            <a:r>
              <a:rPr lang="en-US" sz="3600" dirty="0" smtClean="0">
                <a:latin typeface="+mn-lt"/>
              </a:rPr>
              <a:t>at </a:t>
            </a:r>
            <a:r>
              <a:rPr lang="en-US" sz="3600" dirty="0">
                <a:latin typeface="+mn-lt"/>
              </a:rPr>
              <a:t>the onset of the </a:t>
            </a:r>
            <a:r>
              <a:rPr lang="en-US" sz="3600" dirty="0" smtClean="0">
                <a:latin typeface="+mn-lt"/>
              </a:rPr>
              <a:t>project as a baseline to examine  transformation over time as a function of Project TRACS initiatives </a:t>
            </a:r>
          </a:p>
          <a:p>
            <a:pPr marL="571500" indent="-571500" defTabSz="4495800">
              <a:buFont typeface="Arial" pitchFamily="34" charset="0"/>
              <a:buChar char="•"/>
              <a:defRPr/>
            </a:pPr>
            <a:r>
              <a:rPr lang="en-US" sz="3600" dirty="0" smtClean="0">
                <a:latin typeface="+mn-lt"/>
              </a:rPr>
              <a:t>N </a:t>
            </a:r>
            <a:r>
              <a:rPr lang="en-US" sz="3600" dirty="0">
                <a:latin typeface="+mn-lt"/>
              </a:rPr>
              <a:t>= 350</a:t>
            </a:r>
          </a:p>
          <a:p>
            <a:pPr marL="571500" indent="-571500">
              <a:buFont typeface="Arial" pitchFamily="34" charset="0"/>
              <a:buChar char="•"/>
            </a:pPr>
            <a:endParaRPr lang="en-US" sz="3600" dirty="0" smtClean="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r cha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88600" y="20040600"/>
            <a:ext cx="14090764" cy="8458200"/>
          </a:xfrm>
          <a:prstGeom prst="rect">
            <a:avLst/>
          </a:prstGeom>
        </p:spPr>
      </p:pic>
      <p:sp>
        <p:nvSpPr>
          <p:cNvPr id="4" name="Rectangle 2"/>
          <p:cNvSpPr txBox="1">
            <a:spLocks noChangeArrowheads="1"/>
          </p:cNvSpPr>
          <p:nvPr/>
        </p:nvSpPr>
        <p:spPr bwMode="auto">
          <a:xfrm>
            <a:off x="0" y="1"/>
            <a:ext cx="38404800" cy="5120368"/>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Overall Job Satisfaction </a:t>
            </a:r>
          </a:p>
          <a:p>
            <a:pPr eaLnBrk="1" hangingPunct="1"/>
            <a:r>
              <a:rPr lang="en-US" sz="8800" b="1" kern="0" dirty="0" smtClean="0">
                <a:ln w="11430"/>
                <a:solidFill>
                  <a:srgbClr val="0070C0"/>
                </a:solidFill>
                <a:effectLst>
                  <a:outerShdw blurRad="80000" dist="40000" dir="5040000" algn="tl">
                    <a:srgbClr val="000000">
                      <a:alpha val="30000"/>
                    </a:srgbClr>
                  </a:outerShdw>
                </a:effectLst>
                <a:latin typeface="Arial Black" pitchFamily="34" charset="0"/>
              </a:rPr>
              <a:t>Baseline Survey Results</a:t>
            </a:r>
            <a:br>
              <a:rPr lang="en-US" sz="8800" b="1" kern="0" dirty="0" smtClean="0">
                <a:ln w="11430"/>
                <a:solidFill>
                  <a:srgbClr val="0070C0"/>
                </a:solidFill>
                <a:effectLst>
                  <a:outerShdw blurRad="80000" dist="40000" dir="5040000" algn="tl">
                    <a:srgbClr val="000000">
                      <a:alpha val="30000"/>
                    </a:srgbClr>
                  </a:outerShdw>
                </a:effectLst>
                <a:latin typeface="Arial Black" pitchFamily="34" charset="0"/>
              </a:rPr>
            </a:br>
            <a:endParaRPr lang="en-US" sz="8800" b="1" kern="0" dirty="0" smtClean="0">
              <a:ln w="11430"/>
              <a:solidFill>
                <a:srgbClr val="FF0000"/>
              </a:solidFill>
              <a:effectLst>
                <a:outerShdw blurRad="80000" dist="40000" dir="5040000" algn="tl">
                  <a:srgbClr val="000000">
                    <a:alpha val="30000"/>
                  </a:srgbClr>
                </a:outerShdw>
              </a:effectLst>
              <a:latin typeface="Arial Black" pitchFamily="34" charset="0"/>
            </a:endParaRPr>
          </a:p>
        </p:txBody>
      </p:sp>
      <p:sp>
        <p:nvSpPr>
          <p:cNvPr id="9" name="TextBox 8"/>
          <p:cNvSpPr txBox="1"/>
          <p:nvPr/>
        </p:nvSpPr>
        <p:spPr>
          <a:xfrm>
            <a:off x="2112859" y="20878800"/>
            <a:ext cx="9517039" cy="5509200"/>
          </a:xfrm>
          <a:prstGeom prst="rect">
            <a:avLst/>
          </a:prstGeom>
          <a:noFill/>
        </p:spPr>
        <p:txBody>
          <a:bodyPr wrap="square" rtlCol="0">
            <a:spAutoFit/>
          </a:bodyPr>
          <a:lstStyle/>
          <a:p>
            <a:r>
              <a:rPr lang="en-US" sz="4400" dirty="0"/>
              <a:t>-Majority of Faculty and DHs are slightly satisfied</a:t>
            </a:r>
          </a:p>
          <a:p>
            <a:r>
              <a:rPr lang="en-US" sz="4400" dirty="0"/>
              <a:t>-Highly internally reliable scale (</a:t>
            </a:r>
            <a:r>
              <a:rPr lang="en-US" sz="4400" dirty="0" err="1"/>
              <a:t>Cronbach’s</a:t>
            </a:r>
            <a:r>
              <a:rPr lang="en-US" sz="4400" dirty="0"/>
              <a:t> alpha = .88)</a:t>
            </a:r>
          </a:p>
          <a:p>
            <a:r>
              <a:rPr lang="en-US" sz="4400" dirty="0"/>
              <a:t>-No differences by position or rank</a:t>
            </a:r>
          </a:p>
          <a:p>
            <a:r>
              <a:rPr lang="en-US" sz="4400" dirty="0"/>
              <a:t>-No gender differences</a:t>
            </a:r>
          </a:p>
          <a:p>
            <a:r>
              <a:rPr lang="en-US" sz="4400" dirty="0"/>
              <a:t>-Significant differences </a:t>
            </a:r>
            <a:r>
              <a:rPr lang="en-US" sz="4400"/>
              <a:t>between </a:t>
            </a:r>
            <a:r>
              <a:rPr lang="en-US" sz="4400" smtClean="0"/>
              <a:t>the </a:t>
            </a:r>
            <a:r>
              <a:rPr lang="en-US" sz="4400"/>
              <a:t>colleges </a:t>
            </a:r>
            <a:r>
              <a:rPr lang="en-US" sz="4400" dirty="0"/>
              <a:t>(</a:t>
            </a:r>
            <a:r>
              <a:rPr lang="pt-BR" sz="4400" dirty="0"/>
              <a:t>F(1,9) = 2.75, </a:t>
            </a:r>
            <a:r>
              <a:rPr lang="pt-BR" sz="4400" i="1" dirty="0"/>
              <a:t>p</a:t>
            </a:r>
            <a:r>
              <a:rPr lang="pt-BR" sz="4400" dirty="0"/>
              <a:t> &lt;</a:t>
            </a:r>
            <a:r>
              <a:rPr lang="pt-BR" sz="4400"/>
              <a:t>.01</a:t>
            </a:r>
            <a:r>
              <a:rPr lang="pt-BR" sz="4400" dirty="0"/>
              <a:t>)</a:t>
            </a:r>
            <a:endParaRPr lang="en-US" sz="4400" dirty="0"/>
          </a:p>
        </p:txBody>
      </p:sp>
      <p:graphicFrame>
        <p:nvGraphicFramePr>
          <p:cNvPr id="14" name="Table 13"/>
          <p:cNvGraphicFramePr>
            <a:graphicFrameLocks noGrp="1"/>
          </p:cNvGraphicFramePr>
          <p:nvPr>
            <p:extLst>
              <p:ext uri="{D42A27DB-BD31-4B8C-83A1-F6EECF244321}">
                <p14:modId xmlns:p14="http://schemas.microsoft.com/office/powerpoint/2010/main" val="1594383857"/>
              </p:ext>
            </p:extLst>
          </p:nvPr>
        </p:nvGraphicFramePr>
        <p:xfrm>
          <a:off x="29641800" y="2362200"/>
          <a:ext cx="8229600" cy="13497747"/>
        </p:xfrm>
        <a:graphic>
          <a:graphicData uri="http://schemas.openxmlformats.org/drawingml/2006/table">
            <a:tbl>
              <a:tblPr firstRow="1" bandRow="1">
                <a:tableStyleId>{5C22544A-7EE6-4342-B048-85BDC9FD1C3A}</a:tableStyleId>
              </a:tblPr>
              <a:tblGrid>
                <a:gridCol w="8229600"/>
              </a:tblGrid>
              <a:tr h="2079774">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Participating Colleges</a:t>
                      </a:r>
                    </a:p>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 (in Alphabetical</a:t>
                      </a:r>
                      <a:r>
                        <a:rPr lang="en-US" sz="4000" b="1" baseline="0" dirty="0" smtClean="0">
                          <a:solidFill>
                            <a:srgbClr val="000000"/>
                          </a:solidFill>
                          <a:effectLst/>
                          <a:latin typeface="Calibri"/>
                          <a:ea typeface="Times New Roman"/>
                          <a:cs typeface="Times New Roman"/>
                        </a:rPr>
                        <a:t> Order)</a:t>
                      </a:r>
                    </a:p>
                    <a:p>
                      <a:pPr marL="0" marR="0" algn="ctr">
                        <a:lnSpc>
                          <a:spcPct val="115000"/>
                        </a:lnSpc>
                        <a:spcBef>
                          <a:spcPts val="0"/>
                        </a:spcBef>
                        <a:spcAft>
                          <a:spcPts val="0"/>
                        </a:spcAft>
                      </a:pPr>
                      <a:r>
                        <a:rPr lang="en-US" sz="4000" b="1" baseline="0" dirty="0" smtClean="0">
                          <a:solidFill>
                            <a:srgbClr val="000000"/>
                          </a:solidFill>
                          <a:effectLst/>
                          <a:latin typeface="Calibri"/>
                          <a:ea typeface="Times New Roman"/>
                          <a:cs typeface="Times New Roman"/>
                        </a:rPr>
                        <a:t>N=number of participants</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a:solidFill>
                            <a:srgbClr val="000000"/>
                          </a:solidFill>
                          <a:effectLst/>
                          <a:latin typeface="Calibri"/>
                          <a:ea typeface="Times New Roman"/>
                          <a:cs typeface="Times New Roman"/>
                        </a:rPr>
                        <a:t>Arts &amp; </a:t>
                      </a:r>
                      <a:r>
                        <a:rPr lang="en-US" sz="4000" b="1" dirty="0" smtClean="0">
                          <a:solidFill>
                            <a:srgbClr val="000000"/>
                          </a:solidFill>
                          <a:effectLst/>
                          <a:latin typeface="Calibri"/>
                          <a:ea typeface="Times New Roman"/>
                          <a:cs typeface="Times New Roman"/>
                        </a:rPr>
                        <a:t>Architecture  27 (49.1%)</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Agriculture  52</a:t>
                      </a:r>
                      <a:r>
                        <a:rPr lang="en-US" sz="4000" b="1" baseline="0" dirty="0" smtClean="0">
                          <a:solidFill>
                            <a:srgbClr val="000000"/>
                          </a:solidFill>
                          <a:effectLst/>
                          <a:latin typeface="Calibri"/>
                          <a:ea typeface="Times New Roman"/>
                          <a:cs typeface="Times New Roman"/>
                        </a:rPr>
                        <a:t> (55.9%)</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Business  15</a:t>
                      </a:r>
                      <a:r>
                        <a:rPr lang="en-US" sz="4000" b="1" baseline="0" dirty="0" smtClean="0">
                          <a:solidFill>
                            <a:srgbClr val="000000"/>
                          </a:solidFill>
                          <a:effectLst/>
                          <a:latin typeface="Calibri"/>
                          <a:ea typeface="Times New Roman"/>
                          <a:cs typeface="Times New Roman"/>
                        </a:rPr>
                        <a:t> (62.5%)</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a:solidFill>
                            <a:srgbClr val="000000"/>
                          </a:solidFill>
                          <a:effectLst/>
                          <a:latin typeface="Calibri"/>
                          <a:ea typeface="Times New Roman"/>
                          <a:cs typeface="Times New Roman"/>
                        </a:rPr>
                        <a:t>Education, Health </a:t>
                      </a:r>
                      <a:r>
                        <a:rPr lang="en-US" sz="4000" b="1" dirty="0" smtClean="0">
                          <a:solidFill>
                            <a:srgbClr val="000000"/>
                          </a:solidFill>
                          <a:effectLst/>
                          <a:latin typeface="Calibri"/>
                          <a:ea typeface="Times New Roman"/>
                          <a:cs typeface="Times New Roman"/>
                        </a:rPr>
                        <a:t>&amp;</a:t>
                      </a:r>
                    </a:p>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 </a:t>
                      </a:r>
                      <a:r>
                        <a:rPr lang="en-US" sz="4000" b="1" dirty="0">
                          <a:solidFill>
                            <a:srgbClr val="000000"/>
                          </a:solidFill>
                          <a:effectLst/>
                          <a:latin typeface="Calibri"/>
                          <a:ea typeface="Times New Roman"/>
                          <a:cs typeface="Times New Roman"/>
                        </a:rPr>
                        <a:t>Human </a:t>
                      </a:r>
                      <a:r>
                        <a:rPr lang="en-US" sz="4000" b="1" dirty="0" smtClean="0">
                          <a:solidFill>
                            <a:srgbClr val="000000"/>
                          </a:solidFill>
                          <a:effectLst/>
                          <a:latin typeface="Calibri"/>
                          <a:ea typeface="Times New Roman"/>
                          <a:cs typeface="Times New Roman"/>
                        </a:rPr>
                        <a:t>  Development  24 (57.1%)</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Engineering  47</a:t>
                      </a:r>
                      <a:r>
                        <a:rPr lang="en-US" sz="4000" b="1" baseline="0" dirty="0" smtClean="0">
                          <a:solidFill>
                            <a:srgbClr val="000000"/>
                          </a:solidFill>
                          <a:effectLst/>
                          <a:latin typeface="Calibri"/>
                          <a:ea typeface="Times New Roman"/>
                          <a:cs typeface="Times New Roman"/>
                        </a:rPr>
                        <a:t> (68.1%)</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Extension  18</a:t>
                      </a:r>
                      <a:r>
                        <a:rPr lang="en-US" sz="4000" b="1" baseline="0" dirty="0" smtClean="0">
                          <a:solidFill>
                            <a:srgbClr val="000000"/>
                          </a:solidFill>
                          <a:effectLst/>
                          <a:latin typeface="Calibri"/>
                          <a:ea typeface="Times New Roman"/>
                          <a:cs typeface="Times New Roman"/>
                        </a:rPr>
                        <a:t> (40.0%)</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a:solidFill>
                            <a:srgbClr val="000000"/>
                          </a:solidFill>
                          <a:effectLst/>
                          <a:latin typeface="Calibri"/>
                          <a:ea typeface="Times New Roman"/>
                          <a:cs typeface="Times New Roman"/>
                        </a:rPr>
                        <a:t>Gallatin </a:t>
                      </a:r>
                      <a:r>
                        <a:rPr lang="en-US" sz="4000" b="1" dirty="0" smtClean="0">
                          <a:solidFill>
                            <a:srgbClr val="000000"/>
                          </a:solidFill>
                          <a:effectLst/>
                          <a:latin typeface="Calibri"/>
                          <a:ea typeface="Times New Roman"/>
                          <a:cs typeface="Times New Roman"/>
                        </a:rPr>
                        <a:t>College  8 (66.7%)</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solidFill>
                            <a:srgbClr val="000000"/>
                          </a:solidFill>
                          <a:effectLst/>
                          <a:latin typeface="Calibri"/>
                          <a:ea typeface="Times New Roman"/>
                          <a:cs typeface="Times New Roman"/>
                        </a:rPr>
                        <a:t>Library  8 (57.1%)</a:t>
                      </a:r>
                      <a:endParaRPr lang="en-US" sz="4000" b="1" dirty="0">
                        <a:effectLst/>
                        <a:latin typeface="Calibri"/>
                        <a:ea typeface="Calibri"/>
                        <a:cs typeface="Times New Roman"/>
                      </a:endParaRPr>
                    </a:p>
                  </a:txBody>
                  <a:tcPr marL="68580" marR="68580" marT="0" marB="0"/>
                </a:tc>
              </a:tr>
              <a:tr h="1110283">
                <a:tc>
                  <a:txBody>
                    <a:bodyPr/>
                    <a:lstStyle/>
                    <a:p>
                      <a:pPr marL="0" marR="0" algn="ctr">
                        <a:lnSpc>
                          <a:spcPct val="115000"/>
                        </a:lnSpc>
                        <a:spcBef>
                          <a:spcPts val="0"/>
                        </a:spcBef>
                        <a:spcAft>
                          <a:spcPts val="0"/>
                        </a:spcAft>
                      </a:pPr>
                      <a:r>
                        <a:rPr lang="en-US" sz="4000" b="1" dirty="0" smtClean="0">
                          <a:effectLst/>
                          <a:latin typeface="Calibri"/>
                          <a:ea typeface="Calibri"/>
                          <a:cs typeface="Times New Roman"/>
                        </a:rPr>
                        <a:t>Letters and Science  88 (54.0%)</a:t>
                      </a:r>
                    </a:p>
                  </a:txBody>
                  <a:tcPr marL="68580" marR="68580" marT="0" marB="0"/>
                </a:tc>
              </a:tr>
              <a:tr h="1110283">
                <a:tc>
                  <a:txBody>
                    <a:bodyPr/>
                    <a:lstStyle/>
                    <a:p>
                      <a:pPr marL="0" marR="0" algn="ctr">
                        <a:lnSpc>
                          <a:spcPct val="115000"/>
                        </a:lnSpc>
                        <a:spcBef>
                          <a:spcPts val="0"/>
                        </a:spcBef>
                        <a:spcAft>
                          <a:spcPts val="0"/>
                        </a:spcAft>
                      </a:pPr>
                      <a:r>
                        <a:rPr lang="en-US" sz="4000" b="1" dirty="0" smtClean="0">
                          <a:effectLst/>
                          <a:latin typeface="Calibri"/>
                          <a:ea typeface="Calibri"/>
                          <a:cs typeface="Times New Roman"/>
                        </a:rPr>
                        <a:t>Nursing  12</a:t>
                      </a:r>
                      <a:r>
                        <a:rPr lang="en-US" sz="4000" b="1" baseline="0" dirty="0" smtClean="0">
                          <a:effectLst/>
                          <a:latin typeface="Calibri"/>
                          <a:ea typeface="Calibri"/>
                          <a:cs typeface="Times New Roman"/>
                        </a:rPr>
                        <a:t> (63.2%)</a:t>
                      </a:r>
                      <a:endParaRPr lang="en-US" sz="4000" b="1" dirty="0" smtClean="0">
                        <a:effectLst/>
                        <a:latin typeface="Calibri"/>
                        <a:ea typeface="Calibri"/>
                        <a:cs typeface="Times New Roman"/>
                      </a:endParaRPr>
                    </a:p>
                  </a:txBody>
                  <a:tcPr marL="68580" marR="68580" marT="0" marB="0"/>
                </a:tc>
              </a:tr>
            </a:tbl>
          </a:graphicData>
        </a:graphic>
      </p:graphicFrame>
      <p:sp>
        <p:nvSpPr>
          <p:cNvPr id="3" name="TextBox 2"/>
          <p:cNvSpPr txBox="1"/>
          <p:nvPr/>
        </p:nvSpPr>
        <p:spPr>
          <a:xfrm>
            <a:off x="18534873" y="22223633"/>
            <a:ext cx="4401327" cy="4001095"/>
          </a:xfrm>
          <a:prstGeom prst="rect">
            <a:avLst/>
          </a:prstGeom>
          <a:noFill/>
        </p:spPr>
        <p:txBody>
          <a:bodyPr wrap="square" rtlCol="0">
            <a:spAutoFit/>
          </a:bodyPr>
          <a:lstStyle/>
          <a:p>
            <a:pPr lvl="0"/>
            <a:r>
              <a:rPr lang="en-US" sz="2400" dirty="0" smtClean="0"/>
              <a:t>Scores could range from </a:t>
            </a:r>
          </a:p>
          <a:p>
            <a:pPr lvl="0"/>
            <a:r>
              <a:rPr lang="en-US" sz="2400" dirty="0" smtClean="0"/>
              <a:t>1 </a:t>
            </a:r>
            <a:r>
              <a:rPr lang="en-US" sz="2400" dirty="0"/>
              <a:t>Extremely unsatisfied to </a:t>
            </a:r>
            <a:endParaRPr lang="en-US" sz="2400" dirty="0" smtClean="0"/>
          </a:p>
          <a:p>
            <a:pPr lvl="0"/>
            <a:r>
              <a:rPr lang="en-US" sz="2400" dirty="0" smtClean="0"/>
              <a:t>7 </a:t>
            </a:r>
            <a:r>
              <a:rPr lang="en-US" sz="2400" dirty="0"/>
              <a:t>Extremely </a:t>
            </a:r>
            <a:r>
              <a:rPr lang="en-US" sz="2400" dirty="0" smtClean="0"/>
              <a:t>satisfied. </a:t>
            </a:r>
          </a:p>
          <a:p>
            <a:pPr lvl="0"/>
            <a:r>
              <a:rPr lang="en-US" sz="2400" dirty="0" smtClean="0"/>
              <a:t>All means scores by college were at  (4) neutral or above </a:t>
            </a:r>
            <a:endParaRPr lang="en-US" sz="2400" dirty="0"/>
          </a:p>
          <a:p>
            <a:endParaRPr lang="en-US" dirty="0"/>
          </a:p>
        </p:txBody>
      </p:sp>
      <p:pic>
        <p:nvPicPr>
          <p:cNvPr id="5" name="Picture 4" descr="pie chart job s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12" y="6464536"/>
            <a:ext cx="13852488" cy="11442464"/>
          </a:xfrm>
          <a:prstGeom prst="rect">
            <a:avLst/>
          </a:prstGeom>
        </p:spPr>
      </p:pic>
      <p:sp>
        <p:nvSpPr>
          <p:cNvPr id="13" name="TextBox 12"/>
          <p:cNvSpPr txBox="1"/>
          <p:nvPr/>
        </p:nvSpPr>
        <p:spPr>
          <a:xfrm>
            <a:off x="14859000" y="6934200"/>
            <a:ext cx="13773151" cy="193899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6000" dirty="0">
                <a:solidFill>
                  <a:schemeClr val="tx1"/>
                </a:solidFill>
              </a:rPr>
              <a:t>To Consider: What can your college do to increase </a:t>
            </a:r>
            <a:r>
              <a:rPr lang="en-US" sz="6000" dirty="0" smtClean="0">
                <a:solidFill>
                  <a:schemeClr val="tx1"/>
                </a:solidFill>
              </a:rPr>
              <a:t>job satisfaction?</a:t>
            </a:r>
            <a:endParaRPr lang="en-US" sz="6000" dirty="0">
              <a:solidFill>
                <a:schemeClr val="tx1"/>
              </a:solidFill>
            </a:endParaRPr>
          </a:p>
        </p:txBody>
      </p:sp>
      <p:sp>
        <p:nvSpPr>
          <p:cNvPr id="15" name="TextBox 14"/>
          <p:cNvSpPr txBox="1"/>
          <p:nvPr/>
        </p:nvSpPr>
        <p:spPr>
          <a:xfrm>
            <a:off x="14859000" y="17263408"/>
            <a:ext cx="13773151" cy="193899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6000" dirty="0" smtClean="0">
                <a:solidFill>
                  <a:schemeClr val="tx1"/>
                </a:solidFill>
              </a:rPr>
              <a:t>To Consider:</a:t>
            </a:r>
            <a:r>
              <a:rPr lang="en-US" sz="6000" dirty="0" smtClean="0">
                <a:solidFill>
                  <a:schemeClr val="bg1"/>
                </a:solidFill>
              </a:rPr>
              <a:t> </a:t>
            </a:r>
            <a:r>
              <a:rPr lang="en-US" sz="6000" dirty="0" smtClean="0">
                <a:solidFill>
                  <a:srgbClr val="000000"/>
                </a:solidFill>
              </a:rPr>
              <a:t>Why </a:t>
            </a:r>
            <a:r>
              <a:rPr lang="en-US" sz="6000" dirty="0">
                <a:solidFill>
                  <a:srgbClr val="000000"/>
                </a:solidFill>
              </a:rPr>
              <a:t>might there be significant differences by college</a:t>
            </a:r>
            <a:r>
              <a:rPr lang="en-US" sz="6000" dirty="0" smtClean="0">
                <a:solidFill>
                  <a:schemeClr val="tx1"/>
                </a:solidFill>
              </a:rPr>
              <a:t>?</a:t>
            </a:r>
            <a:endParaRPr lang="en-US" sz="6000" dirty="0">
              <a:solidFill>
                <a:schemeClr val="tx1"/>
              </a:solidFill>
            </a:endParaRPr>
          </a:p>
        </p:txBody>
      </p:sp>
      <p:sp>
        <p:nvSpPr>
          <p:cNvPr id="16" name="Text Box 134"/>
          <p:cNvSpPr txBox="1">
            <a:spLocks noChangeArrowheads="1"/>
          </p:cNvSpPr>
          <p:nvPr/>
        </p:nvSpPr>
        <p:spPr bwMode="auto">
          <a:xfrm>
            <a:off x="2133600" y="18265736"/>
            <a:ext cx="8915400" cy="2308264"/>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7200" b="1" dirty="0">
                <a:solidFill>
                  <a:srgbClr val="FFFFFF"/>
                </a:solidFill>
              </a:rPr>
              <a:t>11 Item Survey of Job Satisfaction</a:t>
            </a:r>
          </a:p>
        </p:txBody>
      </p:sp>
      <p:sp>
        <p:nvSpPr>
          <p:cNvPr id="17" name="Text Box 134"/>
          <p:cNvSpPr txBox="1">
            <a:spLocks noChangeArrowheads="1"/>
          </p:cNvSpPr>
          <p:nvPr/>
        </p:nvSpPr>
        <p:spPr bwMode="auto">
          <a:xfrm>
            <a:off x="25069800" y="27660600"/>
            <a:ext cx="11277600" cy="523160"/>
          </a:xfrm>
          <a:prstGeom prst="rect">
            <a:avLst/>
          </a:prstGeom>
          <a:solidFill>
            <a:srgbClr val="0070C0"/>
          </a:solidFill>
          <a:ln w="9525">
            <a:noFill/>
            <a:miter lim="800000"/>
            <a:headEnd/>
            <a:tailEnd/>
          </a:ln>
        </p:spPr>
        <p:txBody>
          <a:bodyPr wrap="square" lIns="91386" tIns="45690" rIns="91386" bIns="45690">
            <a:spAutoFit/>
          </a:bodyPr>
          <a:lstStyle/>
          <a:p>
            <a:pPr algn="ctr">
              <a:spcBef>
                <a:spcPts val="0"/>
              </a:spcBef>
              <a:spcAft>
                <a:spcPts val="0"/>
              </a:spcAft>
            </a:pPr>
            <a:endParaRPr lang="en-US" sz="100" b="1" dirty="0" smtClean="0">
              <a:solidFill>
                <a:srgbClr val="FFFFFF"/>
              </a:solidFill>
            </a:endParaRPr>
          </a:p>
          <a:p>
            <a:pPr algn="ctr">
              <a:spcBef>
                <a:spcPts val="0"/>
              </a:spcBef>
              <a:spcAft>
                <a:spcPts val="0"/>
              </a:spcAft>
            </a:pPr>
            <a:r>
              <a:rPr lang="en-US" sz="2600" b="1" dirty="0" smtClean="0">
                <a:solidFill>
                  <a:srgbClr val="FFFFFF"/>
                </a:solidFill>
              </a:rPr>
              <a:t>College </a:t>
            </a:r>
            <a:r>
              <a:rPr lang="en-US" sz="2600" b="1" dirty="0">
                <a:solidFill>
                  <a:srgbClr val="FFFFFF"/>
                </a:solidFill>
              </a:rPr>
              <a:t>unnamed; number randomly </a:t>
            </a:r>
            <a:r>
              <a:rPr lang="en-US" sz="2600" b="1" dirty="0" smtClean="0">
                <a:solidFill>
                  <a:srgbClr val="FFFFFF"/>
                </a:solidFill>
              </a:rPr>
              <a:t>assigned</a:t>
            </a:r>
          </a:p>
          <a:p>
            <a:pPr algn="ctr">
              <a:spcBef>
                <a:spcPts val="0"/>
              </a:spcBef>
              <a:spcAft>
                <a:spcPts val="0"/>
              </a:spcAft>
            </a:pPr>
            <a:endParaRPr lang="en-US" sz="100" b="1" dirty="0">
              <a:solidFill>
                <a:srgbClr val="FFFFFF"/>
              </a:solidFill>
            </a:endParaRPr>
          </a:p>
        </p:txBody>
      </p:sp>
    </p:spTree>
    <p:extLst>
      <p:ext uri="{BB962C8B-B14F-4D97-AF65-F5344CB8AC3E}">
        <p14:creationId xmlns:p14="http://schemas.microsoft.com/office/powerpoint/2010/main" val="3199013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648199" y="899432"/>
            <a:ext cx="32080201" cy="5120368"/>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8800" b="1" kern="0" dirty="0" smtClean="0">
                <a:ln w="11430"/>
                <a:solidFill>
                  <a:srgbClr val="0070C0"/>
                </a:solidFill>
                <a:effectLst>
                  <a:outerShdw blurRad="80000" dist="40000" dir="5040000" algn="tl">
                    <a:srgbClr val="000000">
                      <a:alpha val="30000"/>
                    </a:srgbClr>
                  </a:outerShdw>
                </a:effectLst>
                <a:latin typeface="Arial Black" pitchFamily="34" charset="0"/>
              </a:rPr>
              <a:t>Self-Determination Theory </a:t>
            </a:r>
          </a:p>
          <a:p>
            <a:pPr eaLnBrk="1" hangingPunct="1"/>
            <a:r>
              <a:rPr lang="en-US" sz="8800" b="1" kern="0" dirty="0" smtClean="0">
                <a:ln w="11430"/>
                <a:solidFill>
                  <a:srgbClr val="0070C0"/>
                </a:solidFill>
                <a:effectLst>
                  <a:outerShdw blurRad="80000" dist="40000" dir="5040000" algn="tl">
                    <a:srgbClr val="000000">
                      <a:alpha val="30000"/>
                    </a:srgbClr>
                  </a:outerShdw>
                </a:effectLst>
                <a:latin typeface="Arial Black" pitchFamily="34" charset="0"/>
              </a:rPr>
              <a:t>Psychological Need Support and Job Satisfaction </a:t>
            </a:r>
          </a:p>
          <a:p>
            <a:pPr eaLnBrk="1" hangingPunct="1"/>
            <a:r>
              <a:rPr lang="en-US" sz="6600" b="1" kern="0" dirty="0" smtClean="0">
                <a:ln w="11430"/>
                <a:solidFill>
                  <a:srgbClr val="0070C0"/>
                </a:solidFill>
                <a:effectLst>
                  <a:outerShdw blurRad="80000" dist="40000" dir="5040000" algn="tl">
                    <a:srgbClr val="000000">
                      <a:alpha val="30000"/>
                    </a:srgbClr>
                  </a:outerShdw>
                </a:effectLst>
                <a:latin typeface="Arial Black" pitchFamily="34" charset="0"/>
              </a:rPr>
              <a:t>Baseline Survey Results</a:t>
            </a:r>
            <a:br>
              <a:rPr lang="en-US" sz="6600" b="1" kern="0" dirty="0" smtClean="0">
                <a:ln w="11430"/>
                <a:solidFill>
                  <a:srgbClr val="0070C0"/>
                </a:solidFill>
                <a:effectLst>
                  <a:outerShdw blurRad="80000" dist="40000" dir="5040000" algn="tl">
                    <a:srgbClr val="000000">
                      <a:alpha val="30000"/>
                    </a:srgbClr>
                  </a:outerShdw>
                </a:effectLst>
                <a:latin typeface="Arial Black" pitchFamily="34" charset="0"/>
              </a:rPr>
            </a:br>
            <a:endParaRPr lang="en-US" sz="3200" b="1" kern="0" dirty="0" smtClean="0">
              <a:ln w="11430"/>
              <a:solidFill>
                <a:srgbClr val="FF0000"/>
              </a:solidFill>
              <a:effectLst>
                <a:outerShdw blurRad="80000" dist="40000" dir="5040000" algn="tl">
                  <a:srgbClr val="000000">
                    <a:alpha val="30000"/>
                  </a:srgbClr>
                </a:outerShdw>
              </a:effectLst>
              <a:latin typeface="Arial Black" pitchFamily="34" charset="0"/>
            </a:endParaRPr>
          </a:p>
        </p:txBody>
      </p:sp>
      <p:graphicFrame>
        <p:nvGraphicFramePr>
          <p:cNvPr id="8" name="Diagram 1"/>
          <p:cNvGraphicFramePr/>
          <p:nvPr>
            <p:extLst>
              <p:ext uri="{D42A27DB-BD31-4B8C-83A1-F6EECF244321}">
                <p14:modId xmlns:p14="http://schemas.microsoft.com/office/powerpoint/2010/main" val="3200174799"/>
              </p:ext>
            </p:extLst>
          </p:nvPr>
        </p:nvGraphicFramePr>
        <p:xfrm>
          <a:off x="12199" y="5224763"/>
          <a:ext cx="17830801" cy="12757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extLst>
              <p:ext uri="{D42A27DB-BD31-4B8C-83A1-F6EECF244321}">
                <p14:modId xmlns:p14="http://schemas.microsoft.com/office/powerpoint/2010/main" val="1176533428"/>
              </p:ext>
            </p:extLst>
          </p:nvPr>
        </p:nvGraphicFramePr>
        <p:xfrm>
          <a:off x="19888200" y="3310682"/>
          <a:ext cx="18745200" cy="17068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extBox 10"/>
          <p:cNvSpPr txBox="1"/>
          <p:nvPr/>
        </p:nvSpPr>
        <p:spPr>
          <a:xfrm>
            <a:off x="21640800" y="9372600"/>
            <a:ext cx="3886200" cy="1569660"/>
          </a:xfrm>
          <a:prstGeom prst="rect">
            <a:avLst/>
          </a:prstGeom>
          <a:noFill/>
        </p:spPr>
        <p:txBody>
          <a:bodyPr wrap="square" rtlCol="0">
            <a:spAutoFit/>
          </a:bodyPr>
          <a:lstStyle/>
          <a:p>
            <a:pPr algn="ctr"/>
            <a:r>
              <a:rPr lang="en-US" sz="4800" b="1" dirty="0" smtClean="0">
                <a:solidFill>
                  <a:schemeClr val="bg1"/>
                </a:solidFill>
                <a:effectLst>
                  <a:outerShdw blurRad="38100" dist="38100" dir="2700000" algn="tl">
                    <a:srgbClr val="000000">
                      <a:alpha val="43137"/>
                    </a:srgbClr>
                  </a:outerShdw>
                </a:effectLst>
              </a:rPr>
              <a:t>Job Satisfaction</a:t>
            </a:r>
            <a:endParaRPr lang="en-US" sz="4800" b="1" dirty="0">
              <a:solidFill>
                <a:schemeClr val="bg1"/>
              </a:solidFill>
              <a:effectLst>
                <a:outerShdw blurRad="38100" dist="38100" dir="2700000" algn="tl">
                  <a:srgbClr val="000000">
                    <a:alpha val="43137"/>
                  </a:srgbClr>
                </a:outerShdw>
              </a:effectLst>
            </a:endParaRPr>
          </a:p>
        </p:txBody>
      </p:sp>
      <p:graphicFrame>
        <p:nvGraphicFramePr>
          <p:cNvPr id="14" name="Table 13"/>
          <p:cNvGraphicFramePr>
            <a:graphicFrameLocks noGrp="1"/>
          </p:cNvGraphicFramePr>
          <p:nvPr>
            <p:extLst>
              <p:ext uri="{D42A27DB-BD31-4B8C-83A1-F6EECF244321}">
                <p14:modId xmlns:p14="http://schemas.microsoft.com/office/powerpoint/2010/main" val="3846191049"/>
              </p:ext>
            </p:extLst>
          </p:nvPr>
        </p:nvGraphicFramePr>
        <p:xfrm>
          <a:off x="22588834" y="20198477"/>
          <a:ext cx="12699066" cy="5982561"/>
        </p:xfrm>
        <a:graphic>
          <a:graphicData uri="http://schemas.openxmlformats.org/drawingml/2006/table">
            <a:tbl>
              <a:tblPr firstRow="1" bandRow="1">
                <a:tableStyleId>{3B4B98B0-60AC-42C2-AFA5-B58CD77FA1E5}</a:tableStyleId>
              </a:tblPr>
              <a:tblGrid>
                <a:gridCol w="6349533"/>
                <a:gridCol w="6349533"/>
              </a:tblGrid>
              <a:tr h="2361537">
                <a:tc>
                  <a:txBody>
                    <a:bodyPr/>
                    <a:lstStyle/>
                    <a:p>
                      <a:r>
                        <a:rPr lang="en-US" sz="5400" dirty="0" smtClean="0"/>
                        <a:t>Variable</a:t>
                      </a:r>
                      <a:endParaRPr lang="en-US" sz="5400" b="1" dirty="0">
                        <a:solidFill>
                          <a:schemeClr val="tx1"/>
                        </a:solidFill>
                      </a:endParaRPr>
                    </a:p>
                  </a:txBody>
                  <a:tcPr/>
                </a:tc>
                <a:tc>
                  <a:txBody>
                    <a:bodyPr/>
                    <a:lstStyle/>
                    <a:p>
                      <a:r>
                        <a:rPr lang="en-US" sz="5400" dirty="0" smtClean="0"/>
                        <a:t>Other Correlations with Job Satisfaction</a:t>
                      </a:r>
                      <a:endParaRPr lang="en-US" sz="5400" b="1" dirty="0">
                        <a:solidFill>
                          <a:schemeClr val="tx1"/>
                        </a:solidFill>
                      </a:endParaRPr>
                    </a:p>
                  </a:txBody>
                  <a:tcPr/>
                </a:tc>
              </a:tr>
              <a:tr h="1810512">
                <a:tc>
                  <a:txBody>
                    <a:bodyPr/>
                    <a:lstStyle/>
                    <a:p>
                      <a:r>
                        <a:rPr lang="en-US" sz="4000" dirty="0" smtClean="0"/>
                        <a:t>Perceptions of Quality of Supervision</a:t>
                      </a:r>
                      <a:endParaRPr lang="en-US" sz="4000" b="1" dirty="0">
                        <a:solidFill>
                          <a:schemeClr val="tx1"/>
                        </a:solidFill>
                      </a:endParaRPr>
                    </a:p>
                  </a:txBody>
                  <a:tcPr/>
                </a:tc>
                <a:tc>
                  <a:txBody>
                    <a:bodyPr/>
                    <a:lstStyle/>
                    <a:p>
                      <a:r>
                        <a:rPr lang="en-US" sz="4000" dirty="0" smtClean="0"/>
                        <a:t>.35*</a:t>
                      </a:r>
                      <a:endParaRPr lang="en-US" sz="4000" b="1" dirty="0">
                        <a:solidFill>
                          <a:schemeClr val="tx1"/>
                        </a:solidFill>
                      </a:endParaRPr>
                    </a:p>
                  </a:txBody>
                  <a:tcPr/>
                </a:tc>
              </a:tr>
              <a:tr h="1810512">
                <a:tc>
                  <a:txBody>
                    <a:bodyPr/>
                    <a:lstStyle/>
                    <a:p>
                      <a:r>
                        <a:rPr lang="en-US" sz="4000" dirty="0" smtClean="0"/>
                        <a:t>Perceptions</a:t>
                      </a:r>
                      <a:r>
                        <a:rPr lang="en-US" sz="4000" baseline="0" dirty="0" smtClean="0"/>
                        <a:t> of General Health</a:t>
                      </a:r>
                      <a:endParaRPr lang="en-US" sz="4000" b="1" dirty="0">
                        <a:solidFill>
                          <a:schemeClr val="tx1"/>
                        </a:solidFill>
                      </a:endParaRPr>
                    </a:p>
                  </a:txBody>
                  <a:tcPr/>
                </a:tc>
                <a:tc>
                  <a:txBody>
                    <a:bodyPr/>
                    <a:lstStyle/>
                    <a:p>
                      <a:r>
                        <a:rPr lang="en-US" sz="4000" dirty="0" smtClean="0"/>
                        <a:t>.20*</a:t>
                      </a:r>
                      <a:endParaRPr lang="en-US" sz="4000" b="1" dirty="0">
                        <a:solidFill>
                          <a:schemeClr val="tx1"/>
                        </a:solidFill>
                      </a:endParaRPr>
                    </a:p>
                  </a:txBody>
                  <a:tcPr/>
                </a:tc>
              </a:tr>
            </a:tbl>
          </a:graphicData>
        </a:graphic>
      </p:graphicFrame>
      <p:sp>
        <p:nvSpPr>
          <p:cNvPr id="15" name="TextBox 14"/>
          <p:cNvSpPr txBox="1"/>
          <p:nvPr/>
        </p:nvSpPr>
        <p:spPr>
          <a:xfrm>
            <a:off x="33223200" y="18617625"/>
            <a:ext cx="4648200" cy="584775"/>
          </a:xfrm>
          <a:prstGeom prst="rect">
            <a:avLst/>
          </a:prstGeom>
          <a:noFill/>
        </p:spPr>
        <p:txBody>
          <a:bodyPr wrap="square" rtlCol="0">
            <a:spAutoFit/>
          </a:bodyPr>
          <a:lstStyle/>
          <a:p>
            <a:r>
              <a:rPr lang="en-US" sz="3200" dirty="0" smtClean="0"/>
              <a:t>*p&lt;.001</a:t>
            </a:r>
            <a:endParaRPr lang="en-US" sz="3200" dirty="0"/>
          </a:p>
        </p:txBody>
      </p:sp>
      <p:sp>
        <p:nvSpPr>
          <p:cNvPr id="16" name="Text Box 134"/>
          <p:cNvSpPr txBox="1">
            <a:spLocks noChangeArrowheads="1"/>
          </p:cNvSpPr>
          <p:nvPr/>
        </p:nvSpPr>
        <p:spPr bwMode="auto">
          <a:xfrm>
            <a:off x="6477000" y="7315200"/>
            <a:ext cx="9982200" cy="707826"/>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4000" b="1" dirty="0" smtClean="0">
                <a:solidFill>
                  <a:srgbClr val="FFFFFF"/>
                </a:solidFill>
              </a:rPr>
              <a:t>Definitions </a:t>
            </a:r>
          </a:p>
        </p:txBody>
      </p:sp>
      <p:sp>
        <p:nvSpPr>
          <p:cNvPr id="17" name="Text Box 134"/>
          <p:cNvSpPr txBox="1">
            <a:spLocks noChangeArrowheads="1"/>
          </p:cNvSpPr>
          <p:nvPr/>
        </p:nvSpPr>
        <p:spPr bwMode="auto">
          <a:xfrm>
            <a:off x="6477000" y="16306800"/>
            <a:ext cx="9982200" cy="707826"/>
          </a:xfrm>
          <a:prstGeom prst="rect">
            <a:avLst/>
          </a:prstGeom>
          <a:solidFill>
            <a:srgbClr val="0070C0"/>
          </a:solidFill>
          <a:ln w="9525">
            <a:noFill/>
            <a:miter lim="800000"/>
            <a:headEnd/>
            <a:tailEnd/>
          </a:ln>
        </p:spPr>
        <p:txBody>
          <a:bodyPr wrap="square" lIns="91386" tIns="45690" rIns="91386" bIns="45690">
            <a:spAutoFit/>
          </a:bodyPr>
          <a:lstStyle/>
          <a:p>
            <a:pPr algn="ctr" defTabSz="4495800">
              <a:defRPr/>
            </a:pPr>
            <a:r>
              <a:rPr lang="en-US" sz="4000" b="1" dirty="0" smtClean="0">
                <a:solidFill>
                  <a:srgbClr val="FFFFFF"/>
                </a:solidFill>
              </a:rPr>
              <a:t>Summary of Results </a:t>
            </a:r>
          </a:p>
        </p:txBody>
      </p:sp>
      <p:sp>
        <p:nvSpPr>
          <p:cNvPr id="7" name="Rectangle 19"/>
          <p:cNvSpPr/>
          <p:nvPr/>
        </p:nvSpPr>
        <p:spPr>
          <a:xfrm>
            <a:off x="5705856" y="17526000"/>
            <a:ext cx="11720472" cy="28956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Char char="••"/>
            </a:pPr>
            <a:r>
              <a:rPr lang="en-US" sz="4400" b="1" kern="1200" dirty="0" smtClean="0">
                <a:solidFill>
                  <a:schemeClr val="tx1"/>
                </a:solidFill>
              </a:rPr>
              <a:t>Autonomy, Competence, and Relatedness each </a:t>
            </a:r>
            <a:r>
              <a:rPr lang="en-US" sz="4400" b="1" i="1" kern="1200" dirty="0" smtClean="0">
                <a:solidFill>
                  <a:schemeClr val="tx1"/>
                </a:solidFill>
              </a:rPr>
              <a:t>uniquely</a:t>
            </a:r>
            <a:r>
              <a:rPr lang="en-US" sz="4400" b="1" kern="1200" dirty="0" smtClean="0">
                <a:solidFill>
                  <a:schemeClr val="tx1"/>
                </a:solidFill>
              </a:rPr>
              <a:t> and significantly relate to </a:t>
            </a:r>
            <a:r>
              <a:rPr lang="en-US" sz="4400" b="1" dirty="0" smtClean="0">
                <a:solidFill>
                  <a:schemeClr val="tx1"/>
                </a:solidFill>
              </a:rPr>
              <a:t>Job Satisfaction</a:t>
            </a:r>
            <a:r>
              <a:rPr lang="en-US" sz="4400" b="1" kern="1200" dirty="0" smtClean="0">
                <a:solidFill>
                  <a:schemeClr val="tx1"/>
                </a:solidFill>
              </a:rPr>
              <a:t>.</a:t>
            </a:r>
            <a:endParaRPr lang="en-US" sz="4400" b="1" kern="1200" dirty="0">
              <a:solidFill>
                <a:schemeClr val="tx1"/>
              </a:solidFill>
            </a:endParaRPr>
          </a:p>
        </p:txBody>
      </p:sp>
      <p:sp>
        <p:nvSpPr>
          <p:cNvPr id="5" name="Rectangle 1"/>
          <p:cNvSpPr/>
          <p:nvPr/>
        </p:nvSpPr>
        <p:spPr>
          <a:xfrm>
            <a:off x="5715000" y="20102915"/>
            <a:ext cx="11720472" cy="4509685"/>
          </a:xfrm>
          <a:prstGeom prst="rect">
            <a:avLst/>
          </a:prstGeom>
          <a:solidFill>
            <a:srgbClr val="FFFFFF"/>
          </a:solidFill>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marL="285750" lvl="1" indent="-285750" defTabSz="1955800">
              <a:lnSpc>
                <a:spcPct val="90000"/>
              </a:lnSpc>
              <a:spcAft>
                <a:spcPct val="15000"/>
              </a:spcAft>
              <a:buChar char="••"/>
            </a:pPr>
            <a:r>
              <a:rPr lang="en-US" sz="4400" b="1" kern="1200" dirty="0" smtClean="0">
                <a:solidFill>
                  <a:schemeClr val="tx1"/>
                </a:solidFill>
              </a:rPr>
              <a:t>Together, these three variables account for 56% of the variability in </a:t>
            </a:r>
            <a:r>
              <a:rPr lang="en-US" sz="4400" b="1" dirty="0" smtClean="0">
                <a:solidFill>
                  <a:schemeClr val="tx1"/>
                </a:solidFill>
              </a:rPr>
              <a:t>Job Satisfaction, and significantly predict </a:t>
            </a:r>
            <a:r>
              <a:rPr lang="en-US" sz="4400" b="1" dirty="0">
                <a:solidFill>
                  <a:schemeClr val="tx1"/>
                </a:solidFill>
              </a:rPr>
              <a:t>Job </a:t>
            </a:r>
            <a:r>
              <a:rPr lang="en-US" sz="4400" b="1" dirty="0" smtClean="0">
                <a:solidFill>
                  <a:schemeClr val="tx1"/>
                </a:solidFill>
              </a:rPr>
              <a:t>Satisfaction in a regression model, </a:t>
            </a:r>
            <a:r>
              <a:rPr lang="en-US" sz="4400" b="1" i="1" dirty="0" smtClean="0">
                <a:solidFill>
                  <a:schemeClr val="tx1"/>
                </a:solidFill>
              </a:rPr>
              <a:t>F</a:t>
            </a:r>
            <a:r>
              <a:rPr lang="en-US" sz="4400" b="1" dirty="0" smtClean="0">
                <a:solidFill>
                  <a:schemeClr val="tx1"/>
                </a:solidFill>
              </a:rPr>
              <a:t>(3, 282) = 121.54, </a:t>
            </a:r>
            <a:r>
              <a:rPr lang="en-US" sz="4400" b="1" i="1" dirty="0" smtClean="0">
                <a:solidFill>
                  <a:schemeClr val="tx1"/>
                </a:solidFill>
              </a:rPr>
              <a:t>p</a:t>
            </a:r>
            <a:r>
              <a:rPr lang="en-US" sz="4400" b="1" dirty="0" smtClean="0">
                <a:solidFill>
                  <a:schemeClr val="tx1"/>
                </a:solidFill>
              </a:rPr>
              <a:t> &lt; .001.</a:t>
            </a:r>
            <a:endParaRPr lang="en-US" sz="4400" b="1" kern="1200" dirty="0">
              <a:solidFill>
                <a:schemeClr val="tx1"/>
              </a:solidFill>
            </a:endParaRPr>
          </a:p>
        </p:txBody>
      </p:sp>
      <p:sp>
        <p:nvSpPr>
          <p:cNvPr id="21" name="TextBox 20"/>
          <p:cNvSpPr txBox="1"/>
          <p:nvPr/>
        </p:nvSpPr>
        <p:spPr>
          <a:xfrm>
            <a:off x="4572000" y="26898600"/>
            <a:ext cx="13560570" cy="258532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5400" b="1" dirty="0">
                <a:solidFill>
                  <a:schemeClr val="tx1"/>
                </a:solidFill>
              </a:rPr>
              <a:t>To Consider: When have you felt the most autonomous, competence, and/or relatedness  supported?</a:t>
            </a:r>
          </a:p>
        </p:txBody>
      </p:sp>
      <p:sp>
        <p:nvSpPr>
          <p:cNvPr id="25" name="TextBox 24"/>
          <p:cNvSpPr txBox="1"/>
          <p:nvPr/>
        </p:nvSpPr>
        <p:spPr>
          <a:xfrm>
            <a:off x="21717000" y="26898600"/>
            <a:ext cx="13560570" cy="258532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5400" b="1" dirty="0">
                <a:solidFill>
                  <a:schemeClr val="tx1"/>
                </a:solidFill>
              </a:rPr>
              <a:t>To Consider: Why  does autonomy support  have the strongest association with Job Satisfaction</a:t>
            </a:r>
            <a:r>
              <a:rPr lang="en-US" sz="5400" b="1" dirty="0" smtClean="0">
                <a:solidFill>
                  <a:schemeClr val="tx1"/>
                </a:solidFill>
              </a:rPr>
              <a:t>?</a:t>
            </a:r>
            <a:endParaRPr lang="en-US" sz="5400" b="1" dirty="0">
              <a:solidFill>
                <a:schemeClr val="tx1"/>
              </a:solidFill>
            </a:endParaRPr>
          </a:p>
        </p:txBody>
      </p:sp>
    </p:spTree>
    <p:extLst>
      <p:ext uri="{BB962C8B-B14F-4D97-AF65-F5344CB8AC3E}">
        <p14:creationId xmlns:p14="http://schemas.microsoft.com/office/powerpoint/2010/main" val="22805470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601200" y="13319879"/>
            <a:ext cx="19202400" cy="6278642"/>
          </a:xfrm>
          <a:prstGeom prst="rect">
            <a:avLst/>
          </a:prstGeom>
        </p:spPr>
        <p:txBody>
          <a:bodyPr>
            <a:spAutoFit/>
          </a:bodyPr>
          <a:lstStyle/>
          <a:p>
            <a:endParaRPr lang="en-US" dirty="0"/>
          </a:p>
          <a:p>
            <a:endParaRPr lang="en-US" dirty="0"/>
          </a:p>
          <a:p>
            <a:endParaRPr lang="en-US" dirty="0"/>
          </a:p>
        </p:txBody>
      </p:sp>
      <p:sp>
        <p:nvSpPr>
          <p:cNvPr id="7" name="Rectangle 6"/>
          <p:cNvSpPr/>
          <p:nvPr/>
        </p:nvSpPr>
        <p:spPr>
          <a:xfrm>
            <a:off x="9601200" y="13319879"/>
            <a:ext cx="19202400" cy="6278642"/>
          </a:xfrm>
          <a:prstGeom prst="rect">
            <a:avLst/>
          </a:prstGeom>
        </p:spPr>
        <p:txBody>
          <a:bodyPr>
            <a:spAutoFit/>
          </a:bodyPr>
          <a:lstStyle/>
          <a:p>
            <a:endParaRPr lang="en-US" dirty="0"/>
          </a:p>
          <a:p>
            <a:endParaRPr lang="en-US" dirty="0"/>
          </a:p>
          <a:p>
            <a:endParaRPr lang="en-US" dirty="0"/>
          </a:p>
        </p:txBody>
      </p:sp>
      <p:sp>
        <p:nvSpPr>
          <p:cNvPr id="8" name="Rectangle 2"/>
          <p:cNvSpPr txBox="1">
            <a:spLocks noChangeArrowheads="1"/>
          </p:cNvSpPr>
          <p:nvPr/>
        </p:nvSpPr>
        <p:spPr bwMode="auto">
          <a:xfrm>
            <a:off x="0" y="1"/>
            <a:ext cx="38404800" cy="5120368"/>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Equity and Autonomy: </a:t>
            </a:r>
          </a:p>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Gender Matters</a:t>
            </a:r>
            <a:b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br>
            <a:endParaRPr lang="en-US" sz="5400" b="1" kern="0" dirty="0" smtClean="0">
              <a:ln w="11430"/>
              <a:solidFill>
                <a:srgbClr val="FF0000"/>
              </a:solidFill>
              <a:effectLst>
                <a:outerShdw blurRad="80000" dist="40000" dir="5040000" algn="tl">
                  <a:srgbClr val="000000">
                    <a:alpha val="30000"/>
                  </a:srgbClr>
                </a:outerShdw>
              </a:effectLst>
              <a:latin typeface="Arial Black" pitchFamily="34" charset="0"/>
            </a:endParaRPr>
          </a:p>
        </p:txBody>
      </p:sp>
      <p:sp>
        <p:nvSpPr>
          <p:cNvPr id="5" name="Content Placeholder 4"/>
          <p:cNvSpPr>
            <a:spLocks noGrp="1"/>
          </p:cNvSpPr>
          <p:nvPr>
            <p:ph idx="1"/>
          </p:nvPr>
        </p:nvSpPr>
        <p:spPr>
          <a:xfrm>
            <a:off x="1905000" y="24460200"/>
            <a:ext cx="14563725" cy="6477000"/>
          </a:xfrm>
          <a:ln>
            <a:noFill/>
          </a:ln>
        </p:spPr>
        <p:txBody>
          <a:bodyPr/>
          <a:lstStyle/>
          <a:p>
            <a:pPr marL="0" indent="0">
              <a:buNone/>
            </a:pPr>
            <a:r>
              <a:rPr lang="en-US" sz="4000" b="1" dirty="0" smtClean="0">
                <a:solidFill>
                  <a:srgbClr val="0070C0"/>
                </a:solidFill>
                <a:effectLst>
                  <a:outerShdw blurRad="38100" dist="38100" dir="2700000" algn="tl">
                    <a:srgbClr val="000000">
                      <a:alpha val="43137"/>
                    </a:srgbClr>
                  </a:outerShdw>
                </a:effectLst>
              </a:rPr>
              <a:t>Figure 1 ANALYSES</a:t>
            </a:r>
          </a:p>
          <a:p>
            <a:pPr marL="0" indent="0">
              <a:buNone/>
            </a:pPr>
            <a:r>
              <a:rPr lang="en-US" sz="2800" dirty="0" smtClean="0"/>
              <a:t>-2(gender) by 2(</a:t>
            </a:r>
            <a:r>
              <a:rPr lang="en-US" sz="2800" dirty="0" err="1" smtClean="0"/>
              <a:t>stem_sbs</a:t>
            </a:r>
            <a:r>
              <a:rPr lang="en-US" sz="2800" dirty="0" smtClean="0"/>
              <a:t> or not) ANOVA</a:t>
            </a:r>
          </a:p>
          <a:p>
            <a:pPr marL="0" indent="0">
              <a:buNone/>
            </a:pPr>
            <a:r>
              <a:rPr lang="en-US" sz="2800" dirty="0" smtClean="0"/>
              <a:t>-Main </a:t>
            </a:r>
            <a:r>
              <a:rPr lang="en-US" sz="2800" dirty="0"/>
              <a:t>e</a:t>
            </a:r>
            <a:r>
              <a:rPr lang="en-US" sz="2800" dirty="0" smtClean="0"/>
              <a:t>ffect of participant gender  on perceptions of gendered treatment (F(1,274) = 36.07, p&lt;.001).</a:t>
            </a:r>
          </a:p>
          <a:p>
            <a:pPr marL="0" indent="0">
              <a:buNone/>
            </a:pPr>
            <a:r>
              <a:rPr lang="en-US" sz="2800" dirty="0" smtClean="0"/>
              <a:t>-Compared to women, men significantly more likely to agree that MSU provides equal gender opportunities for achievement.</a:t>
            </a:r>
          </a:p>
          <a:p>
            <a:pPr marL="0" indent="0">
              <a:buNone/>
            </a:pPr>
            <a:r>
              <a:rPr lang="en-US" sz="2800" dirty="0" smtClean="0"/>
              <a:t>-No reliable differences by type of department </a:t>
            </a:r>
          </a:p>
          <a:p>
            <a:pPr marL="0" indent="0">
              <a:buNone/>
            </a:pPr>
            <a:endParaRPr lang="en-US" sz="3200" dirty="0" smtClean="0"/>
          </a:p>
          <a:p>
            <a:endParaRPr lang="en-US" sz="2800" dirty="0"/>
          </a:p>
        </p:txBody>
      </p:sp>
      <p:sp>
        <p:nvSpPr>
          <p:cNvPr id="3" name="TextBox 2"/>
          <p:cNvSpPr txBox="1"/>
          <p:nvPr/>
        </p:nvSpPr>
        <p:spPr>
          <a:xfrm>
            <a:off x="9964209" y="22174200"/>
            <a:ext cx="18476381" cy="193899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6000" dirty="0" smtClean="0">
                <a:solidFill>
                  <a:schemeClr val="tx1"/>
                </a:solidFill>
              </a:rPr>
              <a:t>To Consider: What does disagreeing with these statements mean? </a:t>
            </a:r>
            <a:endParaRPr lang="en-US" sz="6000" dirty="0">
              <a:solidFill>
                <a:schemeClr val="tx1"/>
              </a:solidFill>
            </a:endParaRPr>
          </a:p>
        </p:txBody>
      </p:sp>
      <p:sp>
        <p:nvSpPr>
          <p:cNvPr id="14" name="Content Placeholder 4"/>
          <p:cNvSpPr txBox="1">
            <a:spLocks/>
          </p:cNvSpPr>
          <p:nvPr/>
        </p:nvSpPr>
        <p:spPr bwMode="auto">
          <a:xfrm>
            <a:off x="21259800" y="24536400"/>
            <a:ext cx="13335000" cy="6400800"/>
          </a:xfrm>
          <a:prstGeom prst="rect">
            <a:avLst/>
          </a:prstGeom>
          <a:noFill/>
          <a:ln w="9525">
            <a:noFill/>
            <a:miter lim="800000"/>
            <a:headEnd/>
            <a:tailEnd/>
          </a:ln>
        </p:spPr>
        <p:txBody>
          <a:bodyPr vert="horz" wrap="square" lIns="512064" tIns="256032" rIns="512064" bIns="256032" numCol="1" anchor="t" anchorCtr="0" compatLnSpc="1">
            <a:prstTxWarp prst="textNoShape">
              <a:avLst/>
            </a:prstTxWarp>
          </a:bodyPr>
          <a:lstStyle>
            <a:lvl1pPr marL="1919288" indent="-1919288" algn="l" rtl="0" eaLnBrk="0" fontAlgn="base" hangingPunct="0">
              <a:spcBef>
                <a:spcPct val="20000"/>
              </a:spcBef>
              <a:spcAft>
                <a:spcPct val="0"/>
              </a:spcAft>
              <a:buChar char="•"/>
              <a:defRPr sz="17900">
                <a:solidFill>
                  <a:schemeClr val="tx1"/>
                </a:solidFill>
                <a:latin typeface="+mn-lt"/>
                <a:ea typeface="+mn-ea"/>
                <a:cs typeface="+mn-cs"/>
              </a:defRPr>
            </a:lvl1pPr>
            <a:lvl2pPr marL="4159250" indent="-1600200" algn="l" rtl="0" eaLnBrk="0" fontAlgn="base" hangingPunct="0">
              <a:spcBef>
                <a:spcPct val="20000"/>
              </a:spcBef>
              <a:spcAft>
                <a:spcPct val="0"/>
              </a:spcAft>
              <a:buChar char="–"/>
              <a:defRPr sz="15700">
                <a:solidFill>
                  <a:schemeClr val="tx1"/>
                </a:solidFill>
                <a:latin typeface="+mn-lt"/>
                <a:ea typeface="+mn-ea"/>
                <a:cs typeface="+mn-cs"/>
              </a:defRPr>
            </a:lvl2pPr>
            <a:lvl3pPr marL="6400800" indent="-1279525" algn="l" rtl="0" eaLnBrk="0" fontAlgn="base" hangingPunct="0">
              <a:spcBef>
                <a:spcPct val="20000"/>
              </a:spcBef>
              <a:spcAft>
                <a:spcPct val="0"/>
              </a:spcAft>
              <a:buChar char="•"/>
              <a:defRPr sz="13400">
                <a:solidFill>
                  <a:schemeClr val="tx1"/>
                </a:solidFill>
                <a:latin typeface="+mn-lt"/>
                <a:ea typeface="+mn-ea"/>
                <a:cs typeface="+mn-cs"/>
              </a:defRPr>
            </a:lvl3pPr>
            <a:lvl4pPr marL="8959850" indent="-1279525" algn="l" rtl="0" eaLnBrk="0" fontAlgn="base" hangingPunct="0">
              <a:spcBef>
                <a:spcPct val="20000"/>
              </a:spcBef>
              <a:spcAft>
                <a:spcPct val="0"/>
              </a:spcAft>
              <a:buChar char="–"/>
              <a:defRPr sz="11200">
                <a:solidFill>
                  <a:schemeClr val="tx1"/>
                </a:solidFill>
                <a:latin typeface="+mn-lt"/>
                <a:ea typeface="+mn-ea"/>
                <a:cs typeface="+mn-cs"/>
              </a:defRPr>
            </a:lvl4pPr>
            <a:lvl5pPr marL="11520488" indent="-1279525" algn="l" rtl="0" eaLnBrk="0" fontAlgn="base" hangingPunct="0">
              <a:spcBef>
                <a:spcPct val="20000"/>
              </a:spcBef>
              <a:spcAft>
                <a:spcPct val="0"/>
              </a:spcAft>
              <a:buChar char="»"/>
              <a:defRPr sz="11200">
                <a:solidFill>
                  <a:schemeClr val="tx1"/>
                </a:solidFill>
                <a:latin typeface="+mn-lt"/>
                <a:ea typeface="+mn-ea"/>
                <a:cs typeface="+mn-cs"/>
              </a:defRPr>
            </a:lvl5pPr>
            <a:lvl6pPr marL="14081760" indent="-1280160" algn="l" rtl="0" fontAlgn="base">
              <a:spcBef>
                <a:spcPct val="20000"/>
              </a:spcBef>
              <a:spcAft>
                <a:spcPct val="0"/>
              </a:spcAft>
              <a:buChar char="»"/>
              <a:defRPr sz="11200">
                <a:solidFill>
                  <a:schemeClr val="tx1"/>
                </a:solidFill>
                <a:latin typeface="+mn-lt"/>
                <a:ea typeface="+mn-ea"/>
                <a:cs typeface="+mn-cs"/>
              </a:defRPr>
            </a:lvl6pPr>
            <a:lvl7pPr marL="16642080" indent="-1280160" algn="l" rtl="0" fontAlgn="base">
              <a:spcBef>
                <a:spcPct val="20000"/>
              </a:spcBef>
              <a:spcAft>
                <a:spcPct val="0"/>
              </a:spcAft>
              <a:buChar char="»"/>
              <a:defRPr sz="11200">
                <a:solidFill>
                  <a:schemeClr val="tx1"/>
                </a:solidFill>
                <a:latin typeface="+mn-lt"/>
                <a:ea typeface="+mn-ea"/>
                <a:cs typeface="+mn-cs"/>
              </a:defRPr>
            </a:lvl7pPr>
            <a:lvl8pPr marL="19202400" indent="-1280160" algn="l" rtl="0" fontAlgn="base">
              <a:spcBef>
                <a:spcPct val="20000"/>
              </a:spcBef>
              <a:spcAft>
                <a:spcPct val="0"/>
              </a:spcAft>
              <a:buChar char="»"/>
              <a:defRPr sz="11200">
                <a:solidFill>
                  <a:schemeClr val="tx1"/>
                </a:solidFill>
                <a:latin typeface="+mn-lt"/>
                <a:ea typeface="+mn-ea"/>
                <a:cs typeface="+mn-cs"/>
              </a:defRPr>
            </a:lvl8pPr>
            <a:lvl9pPr marL="21762720" indent="-1280160" algn="l" rtl="0" fontAlgn="base">
              <a:spcBef>
                <a:spcPct val="20000"/>
              </a:spcBef>
              <a:spcAft>
                <a:spcPct val="0"/>
              </a:spcAft>
              <a:buChar char="»"/>
              <a:defRPr sz="11200">
                <a:solidFill>
                  <a:schemeClr val="tx1"/>
                </a:solidFill>
                <a:latin typeface="+mn-lt"/>
                <a:ea typeface="+mn-ea"/>
                <a:cs typeface="+mn-cs"/>
              </a:defRPr>
            </a:lvl9pPr>
          </a:lstStyle>
          <a:p>
            <a:pPr marL="0" indent="0">
              <a:buFontTx/>
              <a:buNone/>
            </a:pPr>
            <a:r>
              <a:rPr lang="en-US" sz="4000" b="1" kern="0" dirty="0" smtClean="0">
                <a:solidFill>
                  <a:srgbClr val="0070C0"/>
                </a:solidFill>
                <a:effectLst>
                  <a:outerShdw blurRad="38100" dist="38100" dir="2700000" algn="tl">
                    <a:srgbClr val="000000">
                      <a:alpha val="43137"/>
                    </a:srgbClr>
                  </a:outerShdw>
                </a:effectLst>
              </a:rPr>
              <a:t>Figure 2 ANALYSES</a:t>
            </a:r>
          </a:p>
          <a:p>
            <a:pPr marL="0" indent="0">
              <a:buFontTx/>
              <a:buNone/>
            </a:pPr>
            <a:r>
              <a:rPr lang="en-US" sz="2800" kern="0" dirty="0" smtClean="0"/>
              <a:t>-2(gender) by 2(</a:t>
            </a:r>
            <a:r>
              <a:rPr lang="en-US" sz="2800" kern="0" dirty="0" err="1" smtClean="0"/>
              <a:t>stem_sbs</a:t>
            </a:r>
            <a:r>
              <a:rPr lang="en-US" sz="2800" kern="0" dirty="0" smtClean="0"/>
              <a:t> or not) ANOVA</a:t>
            </a:r>
          </a:p>
          <a:p>
            <a:pPr marL="0" indent="0">
              <a:buFontTx/>
              <a:buNone/>
            </a:pPr>
            <a:r>
              <a:rPr lang="en-US" sz="2800" kern="0" dirty="0" smtClean="0"/>
              <a:t>-Main effect of participant gender (F(1,276) = 3.80, p=.05) on overall feelings of autonomy support</a:t>
            </a:r>
          </a:p>
          <a:p>
            <a:pPr marL="0" indent="0">
              <a:buFontTx/>
              <a:buNone/>
            </a:pPr>
            <a:r>
              <a:rPr lang="en-US" sz="2800" kern="0" dirty="0" smtClean="0"/>
              <a:t>-Compared to women, men significantly more likely to agree that they feel autonomously supported at work</a:t>
            </a:r>
          </a:p>
          <a:p>
            <a:pPr marL="0" indent="0">
              <a:buFontTx/>
              <a:buNone/>
            </a:pPr>
            <a:r>
              <a:rPr lang="en-US" sz="2800" kern="0" dirty="0" smtClean="0"/>
              <a:t>-Main effect of department type F(1,276) = 6.43, p&lt;.05)</a:t>
            </a:r>
          </a:p>
          <a:p>
            <a:pPr marL="0" indent="0">
              <a:buFontTx/>
              <a:buNone/>
            </a:pPr>
            <a:r>
              <a:rPr lang="en-US" sz="2800" kern="0" dirty="0" smtClean="0"/>
              <a:t>-Compared to faculty in STEM/SBS Departments, those in non-STEM/SBS departments feel </a:t>
            </a:r>
            <a:r>
              <a:rPr lang="en-US" sz="2800" i="1" kern="0" dirty="0" smtClean="0"/>
              <a:t>less</a:t>
            </a:r>
            <a:r>
              <a:rPr lang="en-US" sz="2800" kern="0" dirty="0" smtClean="0"/>
              <a:t> autonomous. </a:t>
            </a:r>
          </a:p>
          <a:p>
            <a:endParaRPr lang="en-US" sz="2800" kern="0" dirty="0"/>
          </a:p>
        </p:txBody>
      </p:sp>
      <p:graphicFrame>
        <p:nvGraphicFramePr>
          <p:cNvPr id="2" name="Chart 1" title="Bar Chart for TT and DH data only"/>
          <p:cNvGraphicFramePr/>
          <p:nvPr>
            <p:extLst>
              <p:ext uri="{D42A27DB-BD31-4B8C-83A1-F6EECF244321}">
                <p14:modId xmlns:p14="http://schemas.microsoft.com/office/powerpoint/2010/main" val="4176181384"/>
              </p:ext>
            </p:extLst>
          </p:nvPr>
        </p:nvGraphicFramePr>
        <p:xfrm>
          <a:off x="20760096" y="9144000"/>
          <a:ext cx="15697200" cy="13258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title="Bar Chart for TT and DH data only"/>
          <p:cNvGraphicFramePr/>
          <p:nvPr>
            <p:extLst>
              <p:ext uri="{D42A27DB-BD31-4B8C-83A1-F6EECF244321}">
                <p14:modId xmlns:p14="http://schemas.microsoft.com/office/powerpoint/2010/main" val="558791436"/>
              </p:ext>
            </p:extLst>
          </p:nvPr>
        </p:nvGraphicFramePr>
        <p:xfrm>
          <a:off x="1483376" y="9601200"/>
          <a:ext cx="15697200" cy="12115800"/>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p:cNvSpPr/>
          <p:nvPr/>
        </p:nvSpPr>
        <p:spPr>
          <a:xfrm>
            <a:off x="20869992" y="5943600"/>
            <a:ext cx="15477408" cy="2862322"/>
          </a:xfrm>
          <a:prstGeom prst="rect">
            <a:avLst/>
          </a:prstGeom>
          <a:solidFill>
            <a:srgbClr val="3366FF"/>
          </a:solidFill>
          <a:effectLst>
            <a:innerShdw blurRad="63500" dist="50800" dir="13500000">
              <a:prstClr val="black">
                <a:alpha val="50000"/>
              </a:prstClr>
            </a:innerShdw>
          </a:effectLst>
          <a:scene3d>
            <a:camera prst="orthographicFront" fov="0">
              <a:rot lat="0" lon="0" rev="0"/>
            </a:camera>
            <a:lightRig rig="glow" dir="t">
              <a:rot lat="0" lon="0" rev="6360000"/>
            </a:lightRig>
          </a:scene3d>
          <a:sp3d contourW="1000" prstMaterial="flat">
            <a:bevelT w="95250" h="101600" prst="coolSlan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endPar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2. Feelings of Autonomy</a:t>
            </a:r>
          </a:p>
          <a:p>
            <a:pPr algn="ctr"/>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Rectangle 17"/>
          <p:cNvSpPr/>
          <p:nvPr/>
        </p:nvSpPr>
        <p:spPr>
          <a:xfrm>
            <a:off x="1600200" y="5976878"/>
            <a:ext cx="15463553" cy="2862322"/>
          </a:xfrm>
          <a:prstGeom prst="rect">
            <a:avLst/>
          </a:prstGeom>
          <a:solidFill>
            <a:srgbClr val="3366FF"/>
          </a:solidFill>
          <a:effectLst>
            <a:innerShdw blurRad="63500" dist="50800" dir="13500000">
              <a:prstClr val="black">
                <a:alpha val="50000"/>
              </a:prstClr>
            </a:innerShdw>
          </a:effectLst>
          <a:scene3d>
            <a:camera prst="orthographicFront" fov="0">
              <a:rot lat="0" lon="0" rev="0"/>
            </a:camera>
            <a:lightRig rig="glow" dir="t">
              <a:rot lat="0" lon="0" rev="6360000"/>
            </a:lightRig>
          </a:scene3d>
          <a:sp3d contourW="1000" prstMaterial="flat">
            <a:bevelT w="95250" h="101600" prst="coolSlan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endPar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1. Feelings of Gender Equity</a:t>
            </a:r>
          </a:p>
          <a:p>
            <a:pPr algn="ct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573476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152400"/>
            <a:ext cx="38404800" cy="5120368"/>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Broadening the Search Process:</a:t>
            </a:r>
          </a:p>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Toolkit and Interview Results</a:t>
            </a:r>
          </a:p>
          <a:p>
            <a:pPr eaLnBrk="1" hangingPunct="1"/>
            <a:endParaRPr lang="en-US" sz="5400" b="1" kern="0" dirty="0" smtClean="0">
              <a:ln w="11430"/>
              <a:solidFill>
                <a:srgbClr val="FF0000"/>
              </a:solidFill>
              <a:effectLst>
                <a:outerShdw blurRad="80000" dist="40000" dir="5040000" algn="tl">
                  <a:srgbClr val="000000">
                    <a:alpha val="30000"/>
                  </a:srgbClr>
                </a:outerShdw>
              </a:effectLst>
              <a:latin typeface="Arial Black" pitchFamily="34" charset="0"/>
            </a:endParaRPr>
          </a:p>
        </p:txBody>
      </p:sp>
      <p:sp>
        <p:nvSpPr>
          <p:cNvPr id="18" name="Text Box 134"/>
          <p:cNvSpPr txBox="1">
            <a:spLocks noChangeArrowheads="1"/>
          </p:cNvSpPr>
          <p:nvPr/>
        </p:nvSpPr>
        <p:spPr bwMode="auto">
          <a:xfrm>
            <a:off x="7258050" y="5669400"/>
            <a:ext cx="8972550" cy="2308264"/>
          </a:xfrm>
          <a:prstGeom prst="rect">
            <a:avLst/>
          </a:prstGeom>
          <a:solidFill>
            <a:srgbClr val="0070C0"/>
          </a:solidFill>
          <a:ln w="9525">
            <a:noFill/>
            <a:miter lim="800000"/>
            <a:headEnd/>
            <a:tailEnd/>
          </a:ln>
        </p:spPr>
        <p:txBody>
          <a:bodyPr lIns="91386" tIns="45690" rIns="91386" bIns="45690">
            <a:spAutoFit/>
          </a:bodyPr>
          <a:lstStyle/>
          <a:p>
            <a:pPr algn="ctr" defTabSz="4495800">
              <a:defRPr/>
            </a:pPr>
            <a:r>
              <a:rPr lang="en-US" sz="4800" b="1" dirty="0">
                <a:solidFill>
                  <a:schemeClr val="bg1"/>
                </a:solidFill>
              </a:rPr>
              <a:t>Interviews with Subset of Candidates who Accepted or Declined</a:t>
            </a:r>
          </a:p>
        </p:txBody>
      </p:sp>
      <p:sp>
        <p:nvSpPr>
          <p:cNvPr id="20" name="TextBox 19"/>
          <p:cNvSpPr txBox="1"/>
          <p:nvPr/>
        </p:nvSpPr>
        <p:spPr>
          <a:xfrm>
            <a:off x="685800" y="8177391"/>
            <a:ext cx="19659600" cy="18066484"/>
          </a:xfrm>
          <a:prstGeom prst="rect">
            <a:avLst/>
          </a:prstGeom>
          <a:noFill/>
          <a:ln>
            <a:noFill/>
          </a:ln>
        </p:spPr>
        <p:txBody>
          <a:bodyPr wrap="square" rtlCol="0">
            <a:spAutoFit/>
          </a:bodyPr>
          <a:lstStyle/>
          <a:p>
            <a:r>
              <a:rPr lang="en-US" sz="6000" b="1" dirty="0" smtClean="0"/>
              <a:t>Most common reasons for accepting offers:</a:t>
            </a:r>
          </a:p>
          <a:p>
            <a:pPr marL="857250" indent="-857250">
              <a:buFont typeface="Arial" pitchFamily="34" charset="0"/>
              <a:buChar char="•"/>
            </a:pPr>
            <a:r>
              <a:rPr lang="en-US" sz="4000" dirty="0"/>
              <a:t>Positive impression of MSU/department (4 of 5)</a:t>
            </a:r>
          </a:p>
          <a:p>
            <a:pPr marL="857250" indent="-857250">
              <a:buFont typeface="Arial" pitchFamily="34" charset="0"/>
              <a:buChar char="•"/>
            </a:pPr>
            <a:r>
              <a:rPr lang="en-US" sz="4000" dirty="0" smtClean="0"/>
              <a:t>Liked geographic location (3 of 5)</a:t>
            </a:r>
          </a:p>
          <a:p>
            <a:pPr marL="857250" indent="-857250">
              <a:buFont typeface="Arial" pitchFamily="34" charset="0"/>
              <a:buChar char="•"/>
            </a:pPr>
            <a:r>
              <a:rPr lang="en-US" sz="4000" dirty="0" smtClean="0"/>
              <a:t>Spouse/partner found employment (2 of 5)</a:t>
            </a:r>
          </a:p>
          <a:p>
            <a:pPr marL="857250" indent="-857250">
              <a:buFont typeface="Arial" pitchFamily="34" charset="0"/>
              <a:buChar char="•"/>
            </a:pPr>
            <a:r>
              <a:rPr lang="en-US" sz="4000" dirty="0" smtClean="0"/>
              <a:t>Attractive start-up package (2 of 5)</a:t>
            </a:r>
          </a:p>
          <a:p>
            <a:endParaRPr lang="en-US" sz="5400" dirty="0" smtClean="0"/>
          </a:p>
          <a:p>
            <a:r>
              <a:rPr lang="en-US" sz="6000" b="1" dirty="0"/>
              <a:t>Most common reasons for </a:t>
            </a:r>
            <a:r>
              <a:rPr lang="en-US" sz="6000" b="1" dirty="0" smtClean="0"/>
              <a:t>declining offers:</a:t>
            </a:r>
          </a:p>
          <a:p>
            <a:pPr marL="857250" indent="-857250">
              <a:buFont typeface="Arial" pitchFamily="34" charset="0"/>
              <a:buChar char="•"/>
            </a:pPr>
            <a:r>
              <a:rPr lang="en-US" sz="4000" dirty="0" smtClean="0"/>
              <a:t>No employment opportunity for spouse/partner (3 of 7)</a:t>
            </a:r>
          </a:p>
          <a:p>
            <a:pPr marL="857250" indent="-857250">
              <a:buFont typeface="Arial" pitchFamily="34" charset="0"/>
              <a:buChar char="•"/>
            </a:pPr>
            <a:r>
              <a:rPr lang="en-US" sz="4000" dirty="0" smtClean="0"/>
              <a:t>Spouse/partner did not want candidate to accept (3 of 7)</a:t>
            </a:r>
          </a:p>
          <a:p>
            <a:pPr marL="857250" indent="-857250">
              <a:buFont typeface="Arial" pitchFamily="34" charset="0"/>
              <a:buChar char="•"/>
            </a:pPr>
            <a:r>
              <a:rPr lang="en-US" sz="4000" dirty="0" smtClean="0"/>
              <a:t>Geographic location- expensive, difficult for travel (2 of 7)</a:t>
            </a:r>
          </a:p>
          <a:p>
            <a:pPr marL="857250" indent="-857250">
              <a:buFont typeface="Arial" pitchFamily="34" charset="0"/>
              <a:buChar char="•"/>
            </a:pPr>
            <a:r>
              <a:rPr lang="en-US" sz="4000" dirty="0" smtClean="0"/>
              <a:t>Received a more attractive offer (2 of 7)</a:t>
            </a:r>
            <a:endParaRPr lang="en-US" sz="4000" dirty="0"/>
          </a:p>
          <a:p>
            <a:endParaRPr lang="en-US" sz="5400" b="1" dirty="0" smtClean="0"/>
          </a:p>
          <a:p>
            <a:r>
              <a:rPr lang="en-US" sz="6000" b="1" dirty="0" smtClean="0"/>
              <a:t>Evaluation of work-life integration initiatives:</a:t>
            </a:r>
          </a:p>
          <a:p>
            <a:pPr marL="685800" indent="-685800">
              <a:buFont typeface="Arial" pitchFamily="34" charset="0"/>
              <a:buChar char="•"/>
            </a:pPr>
            <a:r>
              <a:rPr lang="en-US" sz="4000" dirty="0" smtClean="0"/>
              <a:t>100% positive evaluation of meeting with family advocate</a:t>
            </a:r>
          </a:p>
          <a:p>
            <a:pPr marL="3244850" lvl="1" indent="-685800">
              <a:buFont typeface="Arial" pitchFamily="34" charset="0"/>
              <a:buChar char="•"/>
            </a:pPr>
            <a:r>
              <a:rPr lang="en-US" sz="4000" dirty="0" smtClean="0"/>
              <a:t>Representative comments:</a:t>
            </a:r>
          </a:p>
          <a:p>
            <a:pPr marL="5805488" lvl="2" indent="-685800">
              <a:buFont typeface="Arial" pitchFamily="34" charset="0"/>
              <a:buChar char="•"/>
            </a:pPr>
            <a:r>
              <a:rPr lang="en-US" sz="4000" dirty="0" smtClean="0"/>
              <a:t>“I loved the family advocate meeting!”</a:t>
            </a:r>
          </a:p>
          <a:p>
            <a:pPr marL="5805488" lvl="2" indent="-685800">
              <a:buFont typeface="Arial" pitchFamily="34" charset="0"/>
              <a:buChar char="•"/>
            </a:pPr>
            <a:r>
              <a:rPr lang="en-US" sz="4000" dirty="0" smtClean="0"/>
              <a:t>“It made me feel more comfortable asking about (work-life integration.)”</a:t>
            </a:r>
          </a:p>
          <a:p>
            <a:pPr marL="685800" indent="-685800">
              <a:buFont typeface="Arial" pitchFamily="34" charset="0"/>
              <a:buChar char="•"/>
            </a:pPr>
            <a:r>
              <a:rPr lang="en-US" sz="4000" dirty="0" smtClean="0"/>
              <a:t>100% positive evaluation of work-life integration initiatives</a:t>
            </a:r>
          </a:p>
          <a:p>
            <a:pPr marL="3244850" lvl="1" indent="-685800">
              <a:buFont typeface="Arial" pitchFamily="34" charset="0"/>
              <a:buChar char="•"/>
            </a:pPr>
            <a:r>
              <a:rPr lang="en-US" sz="4000" dirty="0" smtClean="0"/>
              <a:t>Partner employability identified as the most important initiative, followed by childcare availability and family leave options.</a:t>
            </a:r>
          </a:p>
          <a:p>
            <a:pPr marL="3244850" lvl="1" indent="-685800">
              <a:buFont typeface="Arial" pitchFamily="34" charset="0"/>
              <a:buChar char="•"/>
            </a:pPr>
            <a:r>
              <a:rPr lang="en-US" sz="4000" dirty="0" smtClean="0"/>
              <a:t>Initiatives regarded as beneficial in the abstract, though few candidates identified them as personally relevant at the present time.</a:t>
            </a:r>
          </a:p>
          <a:p>
            <a:pPr marL="3244850" lvl="1" indent="-685800">
              <a:buFont typeface="Arial" pitchFamily="34" charset="0"/>
              <a:buChar char="•"/>
            </a:pPr>
            <a:r>
              <a:rPr lang="en-US" sz="4000" dirty="0" smtClean="0"/>
              <a:t>Representative comments:</a:t>
            </a:r>
          </a:p>
          <a:p>
            <a:pPr marL="5805488" lvl="2" indent="-685800">
              <a:buFont typeface="Arial" pitchFamily="34" charset="0"/>
              <a:buChar char="•"/>
            </a:pPr>
            <a:r>
              <a:rPr lang="en-US" sz="4000" dirty="0" smtClean="0"/>
              <a:t>“MSU is the </a:t>
            </a:r>
            <a:r>
              <a:rPr lang="en-US" sz="4000" u="sng" dirty="0" smtClean="0"/>
              <a:t>only</a:t>
            </a:r>
            <a:r>
              <a:rPr lang="en-US" sz="4000" dirty="0" smtClean="0"/>
              <a:t> place that talked about any of these issues.” (Echoed by all 12 respondents.)</a:t>
            </a:r>
          </a:p>
          <a:p>
            <a:pPr marL="5805488" lvl="2" indent="-685800">
              <a:buFont typeface="Arial" pitchFamily="34" charset="0"/>
              <a:buChar char="•"/>
            </a:pPr>
            <a:r>
              <a:rPr lang="en-US" sz="4000" dirty="0" smtClean="0"/>
              <a:t>“We need to catch up to Bozeman!”</a:t>
            </a:r>
          </a:p>
        </p:txBody>
      </p:sp>
      <p:sp>
        <p:nvSpPr>
          <p:cNvPr id="3" name="TextBox 2"/>
          <p:cNvSpPr txBox="1"/>
          <p:nvPr/>
        </p:nvSpPr>
        <p:spPr>
          <a:xfrm>
            <a:off x="21793200" y="5029200"/>
            <a:ext cx="15849600" cy="3662541"/>
          </a:xfrm>
          <a:prstGeom prst="rect">
            <a:avLst/>
          </a:prstGeom>
          <a:noFill/>
        </p:spPr>
        <p:txBody>
          <a:bodyPr wrap="square" rtlCol="0">
            <a:spAutoFit/>
          </a:bodyPr>
          <a:lstStyle/>
          <a:p>
            <a:pPr algn="ctr"/>
            <a:r>
              <a:rPr lang="en-US" sz="3600" b="1" dirty="0" smtClean="0">
                <a:solidFill>
                  <a:srgbClr val="0070C0"/>
                </a:solidFill>
              </a:rPr>
              <a:t>Selected ADVANCE Search Toolkit suggestions: </a:t>
            </a:r>
          </a:p>
          <a:p>
            <a:pPr marL="571500" indent="-571500">
              <a:buFont typeface="Arial" pitchFamily="34" charset="0"/>
              <a:buChar char="•"/>
            </a:pPr>
            <a:r>
              <a:rPr lang="en-US" sz="2800" dirty="0" smtClean="0"/>
              <a:t>Bring more women to campus to interview (request supplemental search funding if needed)</a:t>
            </a:r>
          </a:p>
          <a:p>
            <a:pPr marL="571500" indent="-571500">
              <a:buFont typeface="Arial" pitchFamily="34" charset="0"/>
              <a:buChar char="•"/>
            </a:pPr>
            <a:r>
              <a:rPr lang="en-US" sz="2800" dirty="0" smtClean="0"/>
              <a:t>Identify an outstanding woman candidate from an on-going search and request a Target of Opportunity hire by leveraging a future line</a:t>
            </a:r>
          </a:p>
          <a:p>
            <a:pPr marL="571500" indent="-571500">
              <a:buFont typeface="Arial" pitchFamily="34" charset="0"/>
              <a:buChar char="•"/>
            </a:pPr>
            <a:r>
              <a:rPr lang="en-US" sz="2800" dirty="0" smtClean="0"/>
              <a:t>Support work-life integration by providing information (e.g., meet with the family advocate) to all candidates about work-life integration  </a:t>
            </a:r>
          </a:p>
          <a:p>
            <a:pPr marL="571500" indent="-571500">
              <a:buFont typeface="Arial" pitchFamily="34" charset="0"/>
              <a:buChar char="•"/>
            </a:pPr>
            <a:r>
              <a:rPr lang="en-US" sz="2800" dirty="0" smtClean="0"/>
              <a:t>Enhance recruitment of top candidate by working creatively to make partner accommodations </a:t>
            </a:r>
          </a:p>
          <a:p>
            <a:pPr marL="571500" indent="-571500">
              <a:buFont typeface="Arial" pitchFamily="34" charset="0"/>
              <a:buChar char="•"/>
            </a:pPr>
            <a:endParaRPr lang="en-US" sz="28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717146">
            <a:off x="34726569" y="24910853"/>
            <a:ext cx="2457450" cy="56007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7" name="TextBox 6"/>
          <p:cNvSpPr txBox="1"/>
          <p:nvPr/>
        </p:nvSpPr>
        <p:spPr>
          <a:xfrm>
            <a:off x="27889200" y="25726044"/>
            <a:ext cx="6048375" cy="2862322"/>
          </a:xfrm>
          <a:prstGeom prst="rect">
            <a:avLst/>
          </a:prstGeom>
          <a:noFill/>
        </p:spPr>
        <p:txBody>
          <a:bodyPr wrap="square" rtlCol="0">
            <a:spAutoFit/>
          </a:bodyPr>
          <a:lstStyle/>
          <a:p>
            <a:r>
              <a:rPr lang="en-US" sz="3600" dirty="0" smtClean="0"/>
              <a:t>The number of job candidates who had an in-person meeting with the University Family Advocate (Sara Rushing)</a:t>
            </a:r>
            <a:endParaRPr lang="en-US" sz="3600" dirty="0"/>
          </a:p>
        </p:txBody>
      </p:sp>
      <p:sp>
        <p:nvSpPr>
          <p:cNvPr id="6" name="Rectangle 5"/>
          <p:cNvSpPr/>
          <p:nvPr/>
        </p:nvSpPr>
        <p:spPr>
          <a:xfrm>
            <a:off x="25984200" y="26256258"/>
            <a:ext cx="1828800" cy="1446550"/>
          </a:xfrm>
          <a:prstGeom prst="rect">
            <a:avLst/>
          </a:prstGeom>
          <a:ln/>
        </p:spPr>
        <p:style>
          <a:lnRef idx="3">
            <a:schemeClr val="lt1"/>
          </a:lnRef>
          <a:fillRef idx="1">
            <a:schemeClr val="accent1"/>
          </a:fillRef>
          <a:effectRef idx="1">
            <a:schemeClr val="accent1"/>
          </a:effectRef>
          <a:fontRef idx="minor">
            <a:schemeClr val="lt1"/>
          </a:fontRef>
        </p:style>
        <p:txBody>
          <a:bodyPr wrap="square" lIns="91440" tIns="45720" rIns="91440" bIns="45720">
            <a:spAutoFit/>
          </a:bodyPr>
          <a:lstStyle/>
          <a:p>
            <a:pPr algn="ctr"/>
            <a:r>
              <a:rPr lang="en-US" sz="8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70</a:t>
            </a:r>
            <a:endParaRPr lang="en-US" sz="8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6" name="TextBox 15"/>
          <p:cNvSpPr txBox="1"/>
          <p:nvPr/>
        </p:nvSpPr>
        <p:spPr>
          <a:xfrm>
            <a:off x="10058400" y="26746200"/>
            <a:ext cx="13773151" cy="193899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6000" dirty="0" smtClean="0">
                <a:solidFill>
                  <a:schemeClr val="tx1"/>
                </a:solidFill>
              </a:rPr>
              <a:t>To Consider: How can we better accommodate partners?</a:t>
            </a:r>
            <a:endParaRPr lang="en-US" sz="6000" dirty="0">
              <a:solidFill>
                <a:schemeClr val="tx1"/>
              </a:solidFill>
            </a:endParaRPr>
          </a:p>
        </p:txBody>
      </p:sp>
      <p:graphicFrame>
        <p:nvGraphicFramePr>
          <p:cNvPr id="25" name="Object 1"/>
          <p:cNvGraphicFramePr>
            <a:graphicFrameLocks noChangeAspect="1"/>
          </p:cNvGraphicFramePr>
          <p:nvPr>
            <p:extLst>
              <p:ext uri="{D42A27DB-BD31-4B8C-83A1-F6EECF244321}">
                <p14:modId xmlns:p14="http://schemas.microsoft.com/office/powerpoint/2010/main" val="1220415786"/>
              </p:ext>
            </p:extLst>
          </p:nvPr>
        </p:nvGraphicFramePr>
        <p:xfrm>
          <a:off x="22048823" y="9448800"/>
          <a:ext cx="14882777" cy="12725400"/>
        </p:xfrm>
        <a:graphic>
          <a:graphicData uri="http://schemas.openxmlformats.org/presentationml/2006/ole">
            <mc:AlternateContent xmlns:mc="http://schemas.openxmlformats.org/markup-compatibility/2006">
              <mc:Choice xmlns:v="urn:schemas-microsoft-com:vml" Requires="v">
                <p:oleObj spid="_x0000_s1048" name="Document" r:id="rId6" imgW="6045200" imgH="5168900" progId="Word.Document.12">
                  <p:embed/>
                </p:oleObj>
              </mc:Choice>
              <mc:Fallback>
                <p:oleObj name="Document" r:id="rId6" imgW="6045200" imgH="5168900" progId="Word.Document.12">
                  <p:embed/>
                  <p:pic>
                    <p:nvPicPr>
                      <p:cNvPr id="0" name=""/>
                      <p:cNvPicPr/>
                      <p:nvPr/>
                    </p:nvPicPr>
                    <p:blipFill>
                      <a:blip r:embed="rId7"/>
                      <a:stretch>
                        <a:fillRect/>
                      </a:stretch>
                    </p:blipFill>
                    <p:spPr>
                      <a:xfrm>
                        <a:off x="22048823" y="9448800"/>
                        <a:ext cx="14882777" cy="12725400"/>
                      </a:xfrm>
                      <a:prstGeom prst="rect">
                        <a:avLst/>
                      </a:prstGeom>
                    </p:spPr>
                  </p:pic>
                </p:oleObj>
              </mc:Fallback>
            </mc:AlternateContent>
          </a:graphicData>
        </a:graphic>
      </p:graphicFrame>
    </p:spTree>
    <p:extLst>
      <p:ext uri="{BB962C8B-B14F-4D97-AF65-F5344CB8AC3E}">
        <p14:creationId xmlns:p14="http://schemas.microsoft.com/office/powerpoint/2010/main" val="268213679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76200"/>
            <a:ext cx="38404800" cy="4740593"/>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Institutional Data:</a:t>
            </a:r>
          </a:p>
          <a:p>
            <a:pPr eaLnBrk="1" hangingPunct="1"/>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Baseline Indicators</a:t>
            </a:r>
          </a:p>
        </p:txBody>
      </p:sp>
      <p:sp>
        <p:nvSpPr>
          <p:cNvPr id="6" name="Text Box 134"/>
          <p:cNvSpPr txBox="1">
            <a:spLocks noChangeArrowheads="1"/>
          </p:cNvSpPr>
          <p:nvPr/>
        </p:nvSpPr>
        <p:spPr bwMode="auto">
          <a:xfrm>
            <a:off x="24349609" y="8884800"/>
            <a:ext cx="11799571" cy="3416259"/>
          </a:xfrm>
          <a:prstGeom prst="rect">
            <a:avLst/>
          </a:prstGeom>
          <a:solidFill>
            <a:srgbClr val="0070C0"/>
          </a:solidFill>
          <a:ln w="9525">
            <a:noFill/>
            <a:miter lim="800000"/>
            <a:headEnd/>
            <a:tailEnd/>
          </a:ln>
          <a:scene3d>
            <a:camera prst="orthographicFront"/>
            <a:lightRig rig="threePt" dir="t"/>
          </a:scene3d>
          <a:sp3d>
            <a:bevelT/>
          </a:sp3d>
        </p:spPr>
        <p:txBody>
          <a:bodyPr wrap="square" lIns="91386" tIns="45690" rIns="91386" bIns="45690">
            <a:spAutoFit/>
          </a:bodyPr>
          <a:lstStyle/>
          <a:p>
            <a:pPr algn="ctr" defTabSz="4495800">
              <a:defRPr/>
            </a:pPr>
            <a:r>
              <a:rPr lang="en-US" sz="4800" b="1" dirty="0">
                <a:solidFill>
                  <a:schemeClr val="bg1"/>
                </a:solidFill>
                <a:effectLst>
                  <a:outerShdw blurRad="38100" dist="38100" dir="2700000" algn="tl">
                    <a:srgbClr val="FFFFFF"/>
                  </a:outerShdw>
                </a:effectLst>
              </a:rPr>
              <a:t>2008-2012 Voluntary Termination:</a:t>
            </a:r>
            <a:endParaRPr lang="en-US" sz="4800" b="1" dirty="0" smtClean="0">
              <a:solidFill>
                <a:schemeClr val="bg1"/>
              </a:solidFill>
            </a:endParaRPr>
          </a:p>
          <a:p>
            <a:pPr algn="ctr" defTabSz="4495800">
              <a:defRPr/>
            </a:pPr>
            <a:r>
              <a:rPr lang="en-US" sz="4800" b="1" dirty="0" smtClean="0">
                <a:solidFill>
                  <a:schemeClr val="bg1"/>
                </a:solidFill>
              </a:rPr>
              <a:t> </a:t>
            </a:r>
            <a:r>
              <a:rPr lang="en-US" sz="3600" b="1" dirty="0" smtClean="0">
                <a:solidFill>
                  <a:schemeClr val="bg1"/>
                </a:solidFill>
              </a:rPr>
              <a:t>Proportion </a:t>
            </a:r>
            <a:r>
              <a:rPr lang="en-US" sz="3600" b="1" dirty="0">
                <a:solidFill>
                  <a:schemeClr val="bg1"/>
                </a:solidFill>
              </a:rPr>
              <a:t>of faculty who leave their departments, excluding those who died or retired, by </a:t>
            </a:r>
            <a:r>
              <a:rPr lang="en-US" sz="3600" b="1" dirty="0" smtClean="0">
                <a:solidFill>
                  <a:schemeClr val="bg1"/>
                </a:solidFill>
              </a:rPr>
              <a:t>gender and STEM/SBS or Non-STEM/SBS </a:t>
            </a:r>
            <a:r>
              <a:rPr lang="en-US" sz="3600" b="1" dirty="0">
                <a:solidFill>
                  <a:schemeClr val="bg1"/>
                </a:solidFill>
              </a:rPr>
              <a:t>department</a:t>
            </a:r>
          </a:p>
          <a:p>
            <a:pPr algn="ctr" defTabSz="4495800">
              <a:defRPr/>
            </a:pPr>
            <a:endParaRPr lang="en-US" sz="4800" b="1" dirty="0">
              <a:effectLst>
                <a:outerShdw blurRad="38100" dist="38100" dir="2700000" algn="tl">
                  <a:srgbClr val="FFFFFF"/>
                </a:outerShdw>
              </a:effectLst>
            </a:endParaRPr>
          </a:p>
        </p:txBody>
      </p:sp>
      <p:sp>
        <p:nvSpPr>
          <p:cNvPr id="8" name="Text Box 134"/>
          <p:cNvSpPr txBox="1">
            <a:spLocks noChangeArrowheads="1"/>
          </p:cNvSpPr>
          <p:nvPr/>
        </p:nvSpPr>
        <p:spPr bwMode="auto">
          <a:xfrm>
            <a:off x="1477238" y="7315200"/>
            <a:ext cx="20955000" cy="1569600"/>
          </a:xfrm>
          <a:prstGeom prst="rect">
            <a:avLst/>
          </a:prstGeom>
          <a:solidFill>
            <a:srgbClr val="0070C0"/>
          </a:solidFill>
          <a:ln w="9525">
            <a:noFill/>
            <a:miter lim="800000"/>
            <a:headEnd/>
            <a:tailEnd/>
          </a:ln>
          <a:scene3d>
            <a:camera prst="orthographicFront"/>
            <a:lightRig rig="threePt" dir="t"/>
          </a:scene3d>
          <a:sp3d>
            <a:bevelT/>
          </a:sp3d>
        </p:spPr>
        <p:txBody>
          <a:bodyPr wrap="square" lIns="91386" tIns="45690" rIns="91386" bIns="45690">
            <a:spAutoFit/>
          </a:bodyPr>
          <a:lstStyle/>
          <a:p>
            <a:pPr algn="ctr" defTabSz="4495800">
              <a:defRPr/>
            </a:pPr>
            <a:endParaRPr lang="en-US" sz="2400" b="1" dirty="0">
              <a:solidFill>
                <a:schemeClr val="bg1"/>
              </a:solidFill>
            </a:endParaRPr>
          </a:p>
          <a:p>
            <a:pPr algn="ctr" defTabSz="4495800">
              <a:defRPr/>
            </a:pPr>
            <a:r>
              <a:rPr lang="en-US" sz="4800" b="1" dirty="0">
                <a:solidFill>
                  <a:schemeClr val="bg1"/>
                </a:solidFill>
              </a:rPr>
              <a:t>2010-2012 Start-Up Packages</a:t>
            </a:r>
            <a:endParaRPr lang="en-US" sz="4800" b="1" dirty="0">
              <a:solidFill>
                <a:schemeClr val="bg1"/>
              </a:solidFill>
              <a:effectLst/>
            </a:endParaRPr>
          </a:p>
          <a:p>
            <a:pPr algn="ctr" defTabSz="4495800">
              <a:defRPr/>
            </a:pPr>
            <a:endParaRPr lang="en-US" sz="2400" b="1" dirty="0">
              <a:effectLst/>
            </a:endParaRPr>
          </a:p>
        </p:txBody>
      </p:sp>
      <p:sp>
        <p:nvSpPr>
          <p:cNvPr id="9" name="TextBox 8"/>
          <p:cNvSpPr txBox="1"/>
          <p:nvPr/>
        </p:nvSpPr>
        <p:spPr>
          <a:xfrm>
            <a:off x="2743200" y="27660600"/>
            <a:ext cx="16764000" cy="156966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4800" dirty="0">
                <a:solidFill>
                  <a:schemeClr val="tx1"/>
                </a:solidFill>
              </a:rPr>
              <a:t>To Consider: </a:t>
            </a:r>
            <a:r>
              <a:rPr lang="en-US" sz="4800">
                <a:solidFill>
                  <a:schemeClr val="tx1"/>
                </a:solidFill>
              </a:rPr>
              <a:t>How </a:t>
            </a:r>
            <a:r>
              <a:rPr lang="en-US" sz="4800" dirty="0">
                <a:solidFill>
                  <a:schemeClr val="tx1"/>
                </a:solidFill>
              </a:rPr>
              <a:t>can</a:t>
            </a:r>
            <a:r>
              <a:rPr lang="en-US" sz="4800">
                <a:solidFill>
                  <a:schemeClr val="tx1"/>
                </a:solidFill>
              </a:rPr>
              <a:t> we ensure faculty research needs are being equally met with </a:t>
            </a:r>
            <a:r>
              <a:rPr lang="en-US" sz="4800" smtClean="0">
                <a:solidFill>
                  <a:schemeClr val="tx1"/>
                </a:solidFill>
              </a:rPr>
              <a:t>start</a:t>
            </a:r>
            <a:r>
              <a:rPr lang="en-US" sz="4800">
                <a:solidFill>
                  <a:schemeClr val="tx1"/>
                </a:solidFill>
              </a:rPr>
              <a:t>-up </a:t>
            </a:r>
            <a:r>
              <a:rPr lang="en-US" sz="4800" smtClean="0">
                <a:solidFill>
                  <a:schemeClr val="tx1"/>
                </a:solidFill>
              </a:rPr>
              <a:t>funding?</a:t>
            </a:r>
            <a:endParaRPr lang="en-US" sz="4800" dirty="0">
              <a:solidFill>
                <a:schemeClr val="tx1"/>
              </a:solidFill>
            </a:endParaRPr>
          </a:p>
        </p:txBody>
      </p:sp>
      <p:sp>
        <p:nvSpPr>
          <p:cNvPr id="19" name="TextBox 18"/>
          <p:cNvSpPr txBox="1"/>
          <p:nvPr/>
        </p:nvSpPr>
        <p:spPr>
          <a:xfrm>
            <a:off x="22972295" y="21793200"/>
            <a:ext cx="14554200" cy="230832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4800" dirty="0">
                <a:solidFill>
                  <a:schemeClr val="tx1"/>
                </a:solidFill>
              </a:rPr>
              <a:t>To Consider</a:t>
            </a:r>
            <a:r>
              <a:rPr lang="en-US" sz="4800">
                <a:solidFill>
                  <a:schemeClr val="tx1"/>
                </a:solidFill>
              </a:rPr>
              <a:t>: </a:t>
            </a:r>
            <a:r>
              <a:rPr lang="en-US" sz="4800" dirty="0">
                <a:solidFill>
                  <a:schemeClr val="tx1"/>
                </a:solidFill>
              </a:rPr>
              <a:t>When</a:t>
            </a:r>
            <a:r>
              <a:rPr lang="en-US" sz="4800">
                <a:solidFill>
                  <a:schemeClr val="tx1"/>
                </a:solidFill>
              </a:rPr>
              <a:t> there are small numbers of </a:t>
            </a:r>
            <a:r>
              <a:rPr lang="en-US" sz="4800" smtClean="0">
                <a:solidFill>
                  <a:schemeClr val="tx1"/>
                </a:solidFill>
              </a:rPr>
              <a:t>women </a:t>
            </a:r>
            <a:r>
              <a:rPr lang="en-US" sz="4800" dirty="0">
                <a:solidFill>
                  <a:schemeClr val="tx1"/>
                </a:solidFill>
              </a:rPr>
              <a:t>in</a:t>
            </a:r>
            <a:r>
              <a:rPr lang="en-US" sz="4800">
                <a:solidFill>
                  <a:schemeClr val="tx1"/>
                </a:solidFill>
              </a:rPr>
              <a:t> a department, what is the impact when even just one </a:t>
            </a:r>
            <a:r>
              <a:rPr lang="en-US" sz="4800" smtClean="0">
                <a:solidFill>
                  <a:schemeClr val="tx1"/>
                </a:solidFill>
              </a:rPr>
              <a:t>leaves?  </a:t>
            </a:r>
            <a:endParaRPr lang="en-US" sz="4800"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9525000"/>
            <a:ext cx="21975038" cy="16992599"/>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24058326"/>
              </p:ext>
            </p:extLst>
          </p:nvPr>
        </p:nvGraphicFramePr>
        <p:xfrm>
          <a:off x="21717000" y="13106401"/>
          <a:ext cx="16195870" cy="7186524"/>
        </p:xfrm>
        <a:graphic>
          <a:graphicData uri="http://schemas.openxmlformats.org/drawingml/2006/table">
            <a:tbl>
              <a:tblPr/>
              <a:tblGrid>
                <a:gridCol w="1619587"/>
                <a:gridCol w="1619587"/>
                <a:gridCol w="1619587"/>
                <a:gridCol w="1619587"/>
                <a:gridCol w="1619587"/>
                <a:gridCol w="1619587"/>
                <a:gridCol w="1619587"/>
                <a:gridCol w="1619587"/>
                <a:gridCol w="1619587"/>
                <a:gridCol w="1619587"/>
              </a:tblGrid>
              <a:tr h="3045439">
                <a:tc>
                  <a:txBody>
                    <a:bodyPr/>
                    <a:lstStyle/>
                    <a:p>
                      <a:pPr algn="l" fontAlgn="b"/>
                      <a:r>
                        <a:rPr lang="en-US" sz="4400" b="1" i="0" u="none" strike="noStrike" dirty="0">
                          <a:solidFill>
                            <a:srgbClr val="1F497D"/>
                          </a:solidFill>
                          <a:effectLst/>
                          <a:latin typeface="Calibri"/>
                        </a:rPr>
                        <a:t> </a:t>
                      </a:r>
                    </a:p>
                  </a:txBody>
                  <a:tcPr marL="9525" marR="9525" marT="9525" marB="0" anchor="b">
                    <a:lnL w="6350" cap="flat" cmpd="sng" algn="ctr">
                      <a:solidFill>
                        <a:srgbClr val="1F497D"/>
                      </a:solidFill>
                      <a:prstDash val="solid"/>
                      <a:round/>
                      <a:headEnd type="none" w="med" len="med"/>
                      <a:tailEnd type="none" w="med" len="med"/>
                    </a:lnL>
                    <a:lnR>
                      <a:noFill/>
                    </a:lnR>
                    <a:lnT w="6350" cap="flat" cmpd="sng" algn="ctr">
                      <a:solidFill>
                        <a:srgbClr val="1F497D"/>
                      </a:solidFill>
                      <a:prstDash val="solid"/>
                      <a:round/>
                      <a:headEnd type="none" w="med" len="med"/>
                      <a:tailEnd type="none" w="med" len="med"/>
                    </a:lnT>
                    <a:lnB>
                      <a:noFill/>
                    </a:lnB>
                    <a:solidFill>
                      <a:srgbClr val="FFC000"/>
                    </a:solidFill>
                  </a:tcPr>
                </a:tc>
                <a:tc gridSpan="3">
                  <a:txBody>
                    <a:bodyPr/>
                    <a:lstStyle/>
                    <a:p>
                      <a:pPr algn="l" fontAlgn="b"/>
                      <a:r>
                        <a:rPr lang="en-US" sz="4400" b="1" i="0" u="none" strike="noStrike" dirty="0">
                          <a:solidFill>
                            <a:srgbClr val="1F497D"/>
                          </a:solidFill>
                          <a:effectLst/>
                          <a:latin typeface="Calibri"/>
                        </a:rPr>
                        <a:t>In 2008:</a:t>
                      </a:r>
                    </a:p>
                  </a:txBody>
                  <a:tcPr marL="9525" marR="9525" marT="9525" marB="0" anchor="b">
                    <a:lnL>
                      <a:noFill/>
                    </a:lnL>
                    <a:lnR>
                      <a:noFill/>
                    </a:lnR>
                    <a:lnT w="6350" cap="flat" cmpd="sng" algn="ctr">
                      <a:solidFill>
                        <a:srgbClr val="1F497D"/>
                      </a:solidFill>
                      <a:prstDash val="solid"/>
                      <a:round/>
                      <a:headEnd type="none" w="med" len="med"/>
                      <a:tailEnd type="none" w="med" len="med"/>
                    </a:lnT>
                    <a:lnB>
                      <a:noFill/>
                    </a:lnB>
                    <a:solidFill>
                      <a:srgbClr val="FFC000"/>
                    </a:solidFill>
                  </a:tcPr>
                </a:tc>
                <a:tc hMerge="1">
                  <a:txBody>
                    <a:bodyPr/>
                    <a:lstStyle/>
                    <a:p>
                      <a:endParaRPr lang="en-US"/>
                    </a:p>
                  </a:txBody>
                  <a:tcPr/>
                </a:tc>
                <a:tc hMerge="1">
                  <a:txBody>
                    <a:bodyPr/>
                    <a:lstStyle/>
                    <a:p>
                      <a:endParaRPr lang="en-US"/>
                    </a:p>
                  </a:txBody>
                  <a:tcPr/>
                </a:tc>
                <a:tc gridSpan="3">
                  <a:txBody>
                    <a:bodyPr/>
                    <a:lstStyle/>
                    <a:p>
                      <a:pPr algn="l" fontAlgn="b"/>
                      <a:r>
                        <a:rPr lang="en-US" sz="4400" b="1" i="0" u="none" strike="noStrike" dirty="0">
                          <a:solidFill>
                            <a:srgbClr val="1F497D"/>
                          </a:solidFill>
                          <a:effectLst/>
                          <a:latin typeface="Calibri"/>
                        </a:rPr>
                        <a:t>Of these 563 individuals, 51 left by 2012:</a:t>
                      </a:r>
                    </a:p>
                  </a:txBody>
                  <a:tcPr marL="9525" marR="9525" marT="9525" marB="0" anchor="b">
                    <a:lnL>
                      <a:noFill/>
                    </a:lnL>
                    <a:lnR>
                      <a:noFill/>
                    </a:lnR>
                    <a:lnT w="6350" cap="flat" cmpd="sng" algn="ctr">
                      <a:solidFill>
                        <a:srgbClr val="1F497D"/>
                      </a:solidFill>
                      <a:prstDash val="solid"/>
                      <a:round/>
                      <a:headEnd type="none" w="med" len="med"/>
                      <a:tailEnd type="none" w="med" len="med"/>
                    </a:lnT>
                    <a:lnB>
                      <a:noFill/>
                    </a:lnB>
                    <a:solidFill>
                      <a:srgbClr val="FFC000"/>
                    </a:solidFill>
                  </a:tcPr>
                </a:tc>
                <a:tc hMerge="1">
                  <a:txBody>
                    <a:bodyPr/>
                    <a:lstStyle/>
                    <a:p>
                      <a:endParaRPr lang="en-US"/>
                    </a:p>
                  </a:txBody>
                  <a:tcPr/>
                </a:tc>
                <a:tc hMerge="1">
                  <a:txBody>
                    <a:bodyPr/>
                    <a:lstStyle/>
                    <a:p>
                      <a:endParaRPr lang="en-US"/>
                    </a:p>
                  </a:txBody>
                  <a:tcPr/>
                </a:tc>
                <a:tc gridSpan="3">
                  <a:txBody>
                    <a:bodyPr/>
                    <a:lstStyle/>
                    <a:p>
                      <a:pPr algn="ctr" fontAlgn="b"/>
                      <a:r>
                        <a:rPr lang="en-US" sz="4400" b="1" i="0" u="none" strike="noStrike" dirty="0">
                          <a:solidFill>
                            <a:srgbClr val="1F497D"/>
                          </a:solidFill>
                          <a:effectLst/>
                          <a:latin typeface="Calibri"/>
                        </a:rPr>
                        <a:t>Rate of Attrition</a:t>
                      </a:r>
                    </a:p>
                  </a:txBody>
                  <a:tcPr marL="9525" marR="9525" marT="9525" marB="0" anchor="b">
                    <a:lnL>
                      <a:noFill/>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a:noFill/>
                    </a:lnB>
                    <a:solidFill>
                      <a:srgbClr val="FFC000"/>
                    </a:solidFill>
                  </a:tcPr>
                </a:tc>
                <a:tc hMerge="1">
                  <a:txBody>
                    <a:bodyPr/>
                    <a:lstStyle/>
                    <a:p>
                      <a:endParaRPr lang="en-US"/>
                    </a:p>
                  </a:txBody>
                  <a:tcPr/>
                </a:tc>
                <a:tc hMerge="1">
                  <a:txBody>
                    <a:bodyPr/>
                    <a:lstStyle/>
                    <a:p>
                      <a:endParaRPr lang="en-US"/>
                    </a:p>
                  </a:txBody>
                  <a:tcPr/>
                </a:tc>
              </a:tr>
              <a:tr h="828217">
                <a:tc>
                  <a:txBody>
                    <a:bodyPr/>
                    <a:lstStyle/>
                    <a:p>
                      <a:pPr algn="l" fontAlgn="b"/>
                      <a:r>
                        <a:rPr lang="en-US" sz="4400" b="1" i="0" u="none" strike="noStrike">
                          <a:solidFill>
                            <a:srgbClr val="1F497D"/>
                          </a:solidFill>
                          <a:effectLst/>
                          <a:latin typeface="Calibri"/>
                        </a:rPr>
                        <a:t> </a:t>
                      </a:r>
                    </a:p>
                  </a:txBody>
                  <a:tcPr marL="9525" marR="9525" marT="9525"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a:noFill/>
                    </a:lnT>
                    <a:lnB>
                      <a:noFill/>
                    </a:lnB>
                    <a:solidFill>
                      <a:srgbClr val="FFC000"/>
                    </a:solidFill>
                  </a:tcPr>
                </a:tc>
                <a:tc>
                  <a:txBody>
                    <a:bodyPr/>
                    <a:lstStyle/>
                    <a:p>
                      <a:pPr algn="ctr" fontAlgn="b"/>
                      <a:r>
                        <a:rPr lang="en-US" sz="4400" b="1" i="0" u="none" strike="noStrike">
                          <a:solidFill>
                            <a:srgbClr val="1F497D"/>
                          </a:solidFill>
                          <a:effectLst/>
                          <a:latin typeface="Calibri"/>
                        </a:rPr>
                        <a:t>F</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M</a:t>
                      </a:r>
                    </a:p>
                  </a:txBody>
                  <a:tcPr marL="9525" marR="9525" marT="9525" marB="0" anchor="b">
                    <a:lnL>
                      <a:noFill/>
                    </a:lnL>
                    <a:lnR>
                      <a:noFill/>
                    </a:lnR>
                    <a:lnT>
                      <a:noFill/>
                    </a:lnT>
                    <a:lnB>
                      <a:noFill/>
                    </a:lnB>
                    <a:solidFill>
                      <a:srgbClr val="8DB4E2"/>
                    </a:solidFill>
                  </a:tcPr>
                </a:tc>
                <a:tc>
                  <a:txBody>
                    <a:bodyPr/>
                    <a:lstStyle/>
                    <a:p>
                      <a:pPr algn="ctr" fontAlgn="b"/>
                      <a:r>
                        <a:rPr lang="en-US" sz="4400" b="1" i="0" u="none" strike="noStrike" dirty="0">
                          <a:solidFill>
                            <a:srgbClr val="1F497D"/>
                          </a:solidFill>
                          <a:effectLst/>
                          <a:latin typeface="Calibri"/>
                        </a:rPr>
                        <a:t>All</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solidFill>
                      <a:srgbClr val="8DB4E2"/>
                    </a:solidFill>
                  </a:tcPr>
                </a:tc>
                <a:tc>
                  <a:txBody>
                    <a:bodyPr/>
                    <a:lstStyle/>
                    <a:p>
                      <a:pPr algn="ctr" fontAlgn="b"/>
                      <a:r>
                        <a:rPr lang="en-US" sz="4400" b="1" i="0" u="none" strike="noStrike" dirty="0">
                          <a:solidFill>
                            <a:srgbClr val="1F497D"/>
                          </a:solidFill>
                          <a:effectLst/>
                          <a:latin typeface="Calibri"/>
                        </a:rPr>
                        <a:t>F</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M</a:t>
                      </a:r>
                    </a:p>
                  </a:txBody>
                  <a:tcPr marL="9525" marR="9525" marT="9525" marB="0" anchor="b">
                    <a:lnL>
                      <a:noFill/>
                    </a:lnL>
                    <a:lnR>
                      <a:noFill/>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All</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F</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M</a:t>
                      </a:r>
                    </a:p>
                  </a:txBody>
                  <a:tcPr marL="9525" marR="9525" marT="9525" marB="0" anchor="b">
                    <a:lnL>
                      <a:noFill/>
                    </a:lnL>
                    <a:lnR>
                      <a:noFill/>
                    </a:lnR>
                    <a:lnT>
                      <a:noFill/>
                    </a:lnT>
                    <a:lnB>
                      <a:noFill/>
                    </a:lnB>
                    <a:solidFill>
                      <a:srgbClr val="8DB4E2"/>
                    </a:solidFill>
                  </a:tcPr>
                </a:tc>
                <a:tc>
                  <a:txBody>
                    <a:bodyPr/>
                    <a:lstStyle/>
                    <a:p>
                      <a:pPr algn="ctr" fontAlgn="b"/>
                      <a:r>
                        <a:rPr lang="en-US" sz="4400" b="1" i="0" u="none" strike="noStrike">
                          <a:solidFill>
                            <a:srgbClr val="1F497D"/>
                          </a:solidFill>
                          <a:effectLst/>
                          <a:latin typeface="Calibri"/>
                        </a:rPr>
                        <a:t>All</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solidFill>
                      <a:srgbClr val="8DB4E2"/>
                    </a:solidFill>
                  </a:tcPr>
                </a:tc>
              </a:tr>
              <a:tr h="828217">
                <a:tc>
                  <a:txBody>
                    <a:bodyPr/>
                    <a:lstStyle/>
                    <a:p>
                      <a:pPr algn="l" fontAlgn="b"/>
                      <a:r>
                        <a:rPr lang="en-US" sz="4400" b="1" i="0" u="none" strike="noStrike">
                          <a:solidFill>
                            <a:srgbClr val="1F497D"/>
                          </a:solidFill>
                          <a:effectLst/>
                          <a:latin typeface="Calibri"/>
                        </a:rPr>
                        <a:t>STEM</a:t>
                      </a:r>
                    </a:p>
                  </a:txBody>
                  <a:tcPr marL="9525" marR="9525" marT="9525"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a:noFill/>
                    </a:lnT>
                    <a:lnB>
                      <a:noFill/>
                    </a:lnB>
                    <a:solidFill>
                      <a:srgbClr val="FFC000"/>
                    </a:solidFill>
                  </a:tcPr>
                </a:tc>
                <a:tc>
                  <a:txBody>
                    <a:bodyPr/>
                    <a:lstStyle/>
                    <a:p>
                      <a:pPr algn="r" fontAlgn="b"/>
                      <a:r>
                        <a:rPr lang="en-US" sz="4400" b="0" i="0" u="none" strike="noStrike">
                          <a:solidFill>
                            <a:srgbClr val="000000"/>
                          </a:solidFill>
                          <a:effectLst/>
                          <a:latin typeface="Calibri"/>
                        </a:rPr>
                        <a:t>40</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207</a:t>
                      </a:r>
                    </a:p>
                  </a:txBody>
                  <a:tcPr marL="9525" marR="9525" marT="9525" marB="0" anchor="b">
                    <a:lnL>
                      <a:noFill/>
                    </a:lnL>
                    <a:lnR>
                      <a:noFill/>
                    </a:lnR>
                    <a:lnT>
                      <a:noFill/>
                    </a:lnT>
                    <a:lnB>
                      <a:noFill/>
                    </a:lnB>
                  </a:tcPr>
                </a:tc>
                <a:tc>
                  <a:txBody>
                    <a:bodyPr/>
                    <a:lstStyle/>
                    <a:p>
                      <a:pPr algn="r" fontAlgn="b"/>
                      <a:r>
                        <a:rPr lang="en-US" sz="4400" b="0" i="0" u="none" strike="noStrike">
                          <a:solidFill>
                            <a:srgbClr val="000000"/>
                          </a:solidFill>
                          <a:effectLst/>
                          <a:latin typeface="Calibri"/>
                        </a:rPr>
                        <a:t>247</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a:solidFill>
                            <a:srgbClr val="000000"/>
                          </a:solidFill>
                          <a:effectLst/>
                          <a:latin typeface="Calibri"/>
                        </a:rPr>
                        <a:t>2</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dirty="0">
                          <a:solidFill>
                            <a:srgbClr val="000000"/>
                          </a:solidFill>
                          <a:effectLst/>
                          <a:latin typeface="Calibri"/>
                        </a:rPr>
                        <a:t>8</a:t>
                      </a:r>
                    </a:p>
                  </a:txBody>
                  <a:tcPr marL="9525" marR="9525" marT="9525" marB="0" anchor="b">
                    <a:lnL>
                      <a:noFill/>
                    </a:lnL>
                    <a:lnR>
                      <a:noFill/>
                    </a:lnR>
                    <a:lnT>
                      <a:noFill/>
                    </a:lnT>
                    <a:lnB>
                      <a:noFill/>
                    </a:lnB>
                  </a:tcPr>
                </a:tc>
                <a:tc>
                  <a:txBody>
                    <a:bodyPr/>
                    <a:lstStyle/>
                    <a:p>
                      <a:pPr algn="r" fontAlgn="b"/>
                      <a:r>
                        <a:rPr lang="en-US" sz="4400" b="0" i="0" u="none" strike="noStrike" dirty="0">
                          <a:solidFill>
                            <a:srgbClr val="000000"/>
                          </a:solidFill>
                          <a:effectLst/>
                          <a:latin typeface="Calibri"/>
                        </a:rPr>
                        <a:t>10</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dirty="0">
                          <a:solidFill>
                            <a:srgbClr val="000000"/>
                          </a:solidFill>
                          <a:effectLst/>
                          <a:latin typeface="Calibri"/>
                        </a:rPr>
                        <a:t>5.0%</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3.9%</a:t>
                      </a:r>
                    </a:p>
                  </a:txBody>
                  <a:tcPr marL="9525" marR="9525" marT="9525" marB="0" anchor="b">
                    <a:lnL>
                      <a:noFill/>
                    </a:lnL>
                    <a:lnR>
                      <a:noFill/>
                    </a:lnR>
                    <a:lnT>
                      <a:noFill/>
                    </a:lnT>
                    <a:lnB>
                      <a:noFill/>
                    </a:lnB>
                  </a:tcPr>
                </a:tc>
                <a:tc>
                  <a:txBody>
                    <a:bodyPr/>
                    <a:lstStyle/>
                    <a:p>
                      <a:pPr algn="r" fontAlgn="b"/>
                      <a:r>
                        <a:rPr lang="en-US" sz="4400" b="0" i="0" u="none" strike="noStrike">
                          <a:solidFill>
                            <a:srgbClr val="000000"/>
                          </a:solidFill>
                          <a:effectLst/>
                          <a:latin typeface="Calibri"/>
                        </a:rPr>
                        <a:t>4.0%</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r>
              <a:tr h="828217">
                <a:tc>
                  <a:txBody>
                    <a:bodyPr/>
                    <a:lstStyle/>
                    <a:p>
                      <a:pPr algn="l" fontAlgn="b"/>
                      <a:r>
                        <a:rPr lang="en-US" sz="4400" b="1" i="0" u="none" strike="noStrike">
                          <a:solidFill>
                            <a:srgbClr val="1F497D"/>
                          </a:solidFill>
                          <a:effectLst/>
                          <a:latin typeface="Calibri"/>
                        </a:rPr>
                        <a:t>SBS</a:t>
                      </a:r>
                    </a:p>
                  </a:txBody>
                  <a:tcPr marL="9525" marR="9525" marT="9525"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a:noFill/>
                    </a:lnT>
                    <a:lnB>
                      <a:noFill/>
                    </a:lnB>
                    <a:solidFill>
                      <a:srgbClr val="FFC000"/>
                    </a:solidFill>
                  </a:tcPr>
                </a:tc>
                <a:tc>
                  <a:txBody>
                    <a:bodyPr/>
                    <a:lstStyle/>
                    <a:p>
                      <a:pPr algn="r" fontAlgn="b"/>
                      <a:r>
                        <a:rPr lang="en-US" sz="4400" b="0" i="0" u="none" strike="noStrike">
                          <a:solidFill>
                            <a:srgbClr val="000000"/>
                          </a:solidFill>
                          <a:effectLst/>
                          <a:latin typeface="Calibri"/>
                        </a:rPr>
                        <a:t>15</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34</a:t>
                      </a:r>
                    </a:p>
                  </a:txBody>
                  <a:tcPr marL="9525" marR="9525" marT="9525" marB="0" anchor="b">
                    <a:lnL>
                      <a:noFill/>
                    </a:lnL>
                    <a:lnR>
                      <a:noFill/>
                    </a:lnR>
                    <a:lnT>
                      <a:noFill/>
                    </a:lnT>
                    <a:lnB>
                      <a:noFill/>
                    </a:lnB>
                  </a:tcPr>
                </a:tc>
                <a:tc>
                  <a:txBody>
                    <a:bodyPr/>
                    <a:lstStyle/>
                    <a:p>
                      <a:pPr algn="r" fontAlgn="b"/>
                      <a:r>
                        <a:rPr lang="en-US" sz="4400" b="0" i="0" u="none" strike="noStrike">
                          <a:solidFill>
                            <a:srgbClr val="000000"/>
                          </a:solidFill>
                          <a:effectLst/>
                          <a:latin typeface="Calibri"/>
                        </a:rPr>
                        <a:t>49</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a:solidFill>
                            <a:srgbClr val="000000"/>
                          </a:solidFill>
                          <a:effectLst/>
                          <a:latin typeface="Calibri"/>
                        </a:rPr>
                        <a:t>1</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4</a:t>
                      </a:r>
                    </a:p>
                  </a:txBody>
                  <a:tcPr marL="9525" marR="9525" marT="9525" marB="0" anchor="b">
                    <a:lnL>
                      <a:noFill/>
                    </a:lnL>
                    <a:lnR>
                      <a:noFill/>
                    </a:lnR>
                    <a:lnT>
                      <a:noFill/>
                    </a:lnT>
                    <a:lnB>
                      <a:noFill/>
                    </a:lnB>
                  </a:tcPr>
                </a:tc>
                <a:tc>
                  <a:txBody>
                    <a:bodyPr/>
                    <a:lstStyle/>
                    <a:p>
                      <a:pPr algn="r" fontAlgn="b"/>
                      <a:r>
                        <a:rPr lang="en-US" sz="4400" b="0" i="0" u="none" strike="noStrike" dirty="0">
                          <a:solidFill>
                            <a:srgbClr val="000000"/>
                          </a:solidFill>
                          <a:effectLst/>
                          <a:latin typeface="Calibri"/>
                        </a:rPr>
                        <a:t>5</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dirty="0">
                          <a:solidFill>
                            <a:srgbClr val="000000"/>
                          </a:solidFill>
                          <a:effectLst/>
                          <a:latin typeface="Calibri"/>
                        </a:rPr>
                        <a:t>6.7%</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dirty="0">
                          <a:solidFill>
                            <a:srgbClr val="000000"/>
                          </a:solidFill>
                          <a:effectLst/>
                          <a:latin typeface="Calibri"/>
                        </a:rPr>
                        <a:t>11.8%</a:t>
                      </a:r>
                    </a:p>
                  </a:txBody>
                  <a:tcPr marL="9525" marR="9525" marT="9525" marB="0" anchor="b">
                    <a:lnL>
                      <a:noFill/>
                    </a:lnL>
                    <a:lnR>
                      <a:noFill/>
                    </a:lnR>
                    <a:lnT>
                      <a:noFill/>
                    </a:lnT>
                    <a:lnB>
                      <a:noFill/>
                    </a:lnB>
                  </a:tcPr>
                </a:tc>
                <a:tc>
                  <a:txBody>
                    <a:bodyPr/>
                    <a:lstStyle/>
                    <a:p>
                      <a:pPr algn="r" fontAlgn="b"/>
                      <a:r>
                        <a:rPr lang="en-US" sz="4400" b="0" i="0" u="none" strike="noStrike" dirty="0">
                          <a:solidFill>
                            <a:srgbClr val="000000"/>
                          </a:solidFill>
                          <a:effectLst/>
                          <a:latin typeface="Calibri"/>
                        </a:rPr>
                        <a:t>10.2%</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r>
              <a:tr h="828217">
                <a:tc>
                  <a:txBody>
                    <a:bodyPr/>
                    <a:lstStyle/>
                    <a:p>
                      <a:pPr algn="l" fontAlgn="b"/>
                      <a:r>
                        <a:rPr lang="en-US" sz="4400" b="1" i="0" u="none" strike="noStrike">
                          <a:solidFill>
                            <a:srgbClr val="1F497D"/>
                          </a:solidFill>
                          <a:effectLst/>
                          <a:latin typeface="Calibri"/>
                        </a:rPr>
                        <a:t>Other</a:t>
                      </a:r>
                    </a:p>
                  </a:txBody>
                  <a:tcPr marL="9525" marR="9525" marT="9525"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a:noFill/>
                    </a:lnT>
                    <a:lnB>
                      <a:noFill/>
                    </a:lnB>
                    <a:solidFill>
                      <a:srgbClr val="FFC000"/>
                    </a:solidFill>
                  </a:tcPr>
                </a:tc>
                <a:tc>
                  <a:txBody>
                    <a:bodyPr/>
                    <a:lstStyle/>
                    <a:p>
                      <a:pPr algn="r" fontAlgn="b"/>
                      <a:r>
                        <a:rPr lang="en-US" sz="4400" b="0" i="0" u="none" strike="noStrike">
                          <a:solidFill>
                            <a:srgbClr val="000000"/>
                          </a:solidFill>
                          <a:effectLst/>
                          <a:latin typeface="Calibri"/>
                        </a:rPr>
                        <a:t>120</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147</a:t>
                      </a:r>
                    </a:p>
                  </a:txBody>
                  <a:tcPr marL="9525" marR="9525" marT="9525" marB="0" anchor="b">
                    <a:lnL>
                      <a:noFill/>
                    </a:lnL>
                    <a:lnR>
                      <a:noFill/>
                    </a:lnR>
                    <a:lnT>
                      <a:noFill/>
                    </a:lnT>
                    <a:lnB>
                      <a:noFill/>
                    </a:lnB>
                  </a:tcPr>
                </a:tc>
                <a:tc>
                  <a:txBody>
                    <a:bodyPr/>
                    <a:lstStyle/>
                    <a:p>
                      <a:pPr algn="r" fontAlgn="b"/>
                      <a:r>
                        <a:rPr lang="en-US" sz="4400" b="0" i="0" u="none" strike="noStrike">
                          <a:solidFill>
                            <a:srgbClr val="000000"/>
                          </a:solidFill>
                          <a:effectLst/>
                          <a:latin typeface="Calibri"/>
                        </a:rPr>
                        <a:t>267</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a:solidFill>
                            <a:srgbClr val="000000"/>
                          </a:solidFill>
                          <a:effectLst/>
                          <a:latin typeface="Calibri"/>
                        </a:rPr>
                        <a:t>21</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a:solidFill>
                            <a:srgbClr val="000000"/>
                          </a:solidFill>
                          <a:effectLst/>
                          <a:latin typeface="Calibri"/>
                        </a:rPr>
                        <a:t>15</a:t>
                      </a:r>
                    </a:p>
                  </a:txBody>
                  <a:tcPr marL="9525" marR="9525" marT="9525" marB="0" anchor="b">
                    <a:lnL>
                      <a:noFill/>
                    </a:lnL>
                    <a:lnR>
                      <a:noFill/>
                    </a:lnR>
                    <a:lnT>
                      <a:noFill/>
                    </a:lnT>
                    <a:lnB>
                      <a:noFill/>
                    </a:lnB>
                  </a:tcPr>
                </a:tc>
                <a:tc>
                  <a:txBody>
                    <a:bodyPr/>
                    <a:lstStyle/>
                    <a:p>
                      <a:pPr algn="r" fontAlgn="b"/>
                      <a:r>
                        <a:rPr lang="en-US" sz="4400" b="0" i="0" u="none" strike="noStrike">
                          <a:solidFill>
                            <a:srgbClr val="000000"/>
                          </a:solidFill>
                          <a:effectLst/>
                          <a:latin typeface="Calibri"/>
                        </a:rPr>
                        <a:t>36</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c>
                  <a:txBody>
                    <a:bodyPr/>
                    <a:lstStyle/>
                    <a:p>
                      <a:pPr algn="r" fontAlgn="b"/>
                      <a:r>
                        <a:rPr lang="en-US" sz="4400" b="0" i="0" u="none" strike="noStrike" dirty="0">
                          <a:solidFill>
                            <a:srgbClr val="000000"/>
                          </a:solidFill>
                          <a:effectLst/>
                          <a:latin typeface="Calibri"/>
                        </a:rPr>
                        <a:t>17.5%</a:t>
                      </a:r>
                    </a:p>
                  </a:txBody>
                  <a:tcPr marL="9525" marR="9525" marT="9525" marB="0" anchor="b">
                    <a:lnL w="6350" cap="flat" cmpd="sng" algn="ctr">
                      <a:solidFill>
                        <a:srgbClr val="1F497D"/>
                      </a:solidFill>
                      <a:prstDash val="solid"/>
                      <a:round/>
                      <a:headEnd type="none" w="med" len="med"/>
                      <a:tailEnd type="none" w="med" len="med"/>
                    </a:lnL>
                    <a:lnR>
                      <a:noFill/>
                    </a:lnR>
                    <a:lnT>
                      <a:noFill/>
                    </a:lnT>
                    <a:lnB>
                      <a:noFill/>
                    </a:lnB>
                  </a:tcPr>
                </a:tc>
                <a:tc>
                  <a:txBody>
                    <a:bodyPr/>
                    <a:lstStyle/>
                    <a:p>
                      <a:pPr algn="r" fontAlgn="b"/>
                      <a:r>
                        <a:rPr lang="en-US" sz="4400" b="0" i="0" u="none" strike="noStrike" dirty="0">
                          <a:solidFill>
                            <a:srgbClr val="000000"/>
                          </a:solidFill>
                          <a:effectLst/>
                          <a:latin typeface="Calibri"/>
                        </a:rPr>
                        <a:t>10.2%</a:t>
                      </a:r>
                    </a:p>
                  </a:txBody>
                  <a:tcPr marL="9525" marR="9525" marT="9525" marB="0" anchor="b">
                    <a:lnL>
                      <a:noFill/>
                    </a:lnL>
                    <a:lnR>
                      <a:noFill/>
                    </a:lnR>
                    <a:lnT>
                      <a:noFill/>
                    </a:lnT>
                    <a:lnB>
                      <a:noFill/>
                    </a:lnB>
                  </a:tcPr>
                </a:tc>
                <a:tc>
                  <a:txBody>
                    <a:bodyPr/>
                    <a:lstStyle/>
                    <a:p>
                      <a:pPr algn="r" fontAlgn="b"/>
                      <a:r>
                        <a:rPr lang="en-US" sz="4400" b="0" i="0" u="none" strike="noStrike" dirty="0">
                          <a:solidFill>
                            <a:srgbClr val="000000"/>
                          </a:solidFill>
                          <a:effectLst/>
                          <a:latin typeface="Calibri"/>
                        </a:rPr>
                        <a:t>13.5%</a:t>
                      </a:r>
                    </a:p>
                  </a:txBody>
                  <a:tcPr marL="9525" marR="9525" marT="9525" marB="0" anchor="b">
                    <a:lnL>
                      <a:noFill/>
                    </a:lnL>
                    <a:lnR w="6350" cap="flat" cmpd="sng" algn="ctr">
                      <a:solidFill>
                        <a:srgbClr val="1F497D"/>
                      </a:solidFill>
                      <a:prstDash val="solid"/>
                      <a:round/>
                      <a:headEnd type="none" w="med" len="med"/>
                      <a:tailEnd type="none" w="med" len="med"/>
                    </a:lnR>
                    <a:lnT>
                      <a:noFill/>
                    </a:lnT>
                    <a:lnB>
                      <a:noFill/>
                    </a:lnB>
                  </a:tcPr>
                </a:tc>
              </a:tr>
              <a:tr h="828217">
                <a:tc>
                  <a:txBody>
                    <a:bodyPr/>
                    <a:lstStyle/>
                    <a:p>
                      <a:pPr algn="l" fontAlgn="b"/>
                      <a:r>
                        <a:rPr lang="en-US" sz="4400" b="1" i="0" u="none" strike="noStrike">
                          <a:solidFill>
                            <a:srgbClr val="1F497D"/>
                          </a:solidFill>
                          <a:effectLst/>
                          <a:latin typeface="Calibri"/>
                        </a:rPr>
                        <a:t>Total</a:t>
                      </a:r>
                    </a:p>
                  </a:txBody>
                  <a:tcPr marL="9525" marR="9525" marT="9525"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a:noFill/>
                    </a:lnT>
                    <a:lnB w="6350" cap="flat" cmpd="sng" algn="ctr">
                      <a:solidFill>
                        <a:srgbClr val="1F497D"/>
                      </a:solidFill>
                      <a:prstDash val="solid"/>
                      <a:round/>
                      <a:headEnd type="none" w="med" len="med"/>
                      <a:tailEnd type="none" w="med" len="med"/>
                    </a:lnB>
                    <a:solidFill>
                      <a:srgbClr val="FFC000"/>
                    </a:solidFill>
                  </a:tcPr>
                </a:tc>
                <a:tc>
                  <a:txBody>
                    <a:bodyPr/>
                    <a:lstStyle/>
                    <a:p>
                      <a:pPr algn="r" fontAlgn="b"/>
                      <a:r>
                        <a:rPr lang="en-US" sz="4400" b="0" i="0" u="none" strike="noStrike">
                          <a:solidFill>
                            <a:srgbClr val="000000"/>
                          </a:solidFill>
                          <a:effectLst/>
                          <a:latin typeface="Calibri"/>
                        </a:rPr>
                        <a:t>175</a:t>
                      </a:r>
                    </a:p>
                  </a:txBody>
                  <a:tcPr marL="9525" marR="9525" marT="9525" marB="0" anchor="b">
                    <a:lnL w="6350" cap="flat" cmpd="sng" algn="ctr">
                      <a:solidFill>
                        <a:srgbClr val="1F497D"/>
                      </a:solidFill>
                      <a:prstDash val="solid"/>
                      <a:round/>
                      <a:headEnd type="none" w="med" len="med"/>
                      <a:tailEnd type="none" w="med" len="med"/>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a:solidFill>
                            <a:srgbClr val="000000"/>
                          </a:solidFill>
                          <a:effectLst/>
                          <a:latin typeface="Calibri"/>
                        </a:rPr>
                        <a:t>388</a:t>
                      </a:r>
                    </a:p>
                  </a:txBody>
                  <a:tcPr marL="9525" marR="9525" marT="9525"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a:solidFill>
                            <a:srgbClr val="000000"/>
                          </a:solidFill>
                          <a:effectLst/>
                          <a:latin typeface="Calibri"/>
                        </a:rPr>
                        <a:t>563</a:t>
                      </a:r>
                    </a:p>
                  </a:txBody>
                  <a:tcPr marL="9525" marR="9525" marT="9525" marB="0" anchor="b">
                    <a:lnL>
                      <a:noFill/>
                    </a:lnL>
                    <a:lnR w="6350" cap="flat" cmpd="sng" algn="ctr">
                      <a:solidFill>
                        <a:srgbClr val="1F497D"/>
                      </a:solidFill>
                      <a:prstDash val="solid"/>
                      <a:round/>
                      <a:headEnd type="none" w="med" len="med"/>
                      <a:tailEnd type="none" w="med" len="med"/>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a:solidFill>
                            <a:srgbClr val="000000"/>
                          </a:solidFill>
                          <a:effectLst/>
                          <a:latin typeface="Calibri"/>
                        </a:rPr>
                        <a:t>24</a:t>
                      </a:r>
                    </a:p>
                  </a:txBody>
                  <a:tcPr marL="9525" marR="9525" marT="9525" marB="0" anchor="b">
                    <a:lnL w="6350" cap="flat" cmpd="sng" algn="ctr">
                      <a:solidFill>
                        <a:srgbClr val="1F497D"/>
                      </a:solidFill>
                      <a:prstDash val="solid"/>
                      <a:round/>
                      <a:headEnd type="none" w="med" len="med"/>
                      <a:tailEnd type="none" w="med" len="med"/>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dirty="0">
                          <a:solidFill>
                            <a:srgbClr val="000000"/>
                          </a:solidFill>
                          <a:effectLst/>
                          <a:latin typeface="Calibri"/>
                        </a:rPr>
                        <a:t>27</a:t>
                      </a:r>
                    </a:p>
                  </a:txBody>
                  <a:tcPr marL="9525" marR="9525" marT="9525"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a:solidFill>
                            <a:srgbClr val="000000"/>
                          </a:solidFill>
                          <a:effectLst/>
                          <a:latin typeface="Calibri"/>
                        </a:rPr>
                        <a:t>51</a:t>
                      </a:r>
                    </a:p>
                  </a:txBody>
                  <a:tcPr marL="9525" marR="9525" marT="9525" marB="0" anchor="b">
                    <a:lnL>
                      <a:noFill/>
                    </a:lnL>
                    <a:lnR w="6350" cap="flat" cmpd="sng" algn="ctr">
                      <a:solidFill>
                        <a:srgbClr val="1F497D"/>
                      </a:solidFill>
                      <a:prstDash val="solid"/>
                      <a:round/>
                      <a:headEnd type="none" w="med" len="med"/>
                      <a:tailEnd type="none" w="med" len="med"/>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a:solidFill>
                            <a:srgbClr val="000000"/>
                          </a:solidFill>
                          <a:effectLst/>
                          <a:latin typeface="Calibri"/>
                        </a:rPr>
                        <a:t>13.7%</a:t>
                      </a:r>
                    </a:p>
                  </a:txBody>
                  <a:tcPr marL="9525" marR="9525" marT="9525" marB="0" anchor="b">
                    <a:lnL w="6350" cap="flat" cmpd="sng" algn="ctr">
                      <a:solidFill>
                        <a:srgbClr val="1F497D"/>
                      </a:solidFill>
                      <a:prstDash val="solid"/>
                      <a:round/>
                      <a:headEnd type="none" w="med" len="med"/>
                      <a:tailEnd type="none" w="med" len="med"/>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dirty="0">
                          <a:solidFill>
                            <a:srgbClr val="000000"/>
                          </a:solidFill>
                          <a:effectLst/>
                          <a:latin typeface="Calibri"/>
                        </a:rPr>
                        <a:t>7.0%</a:t>
                      </a:r>
                    </a:p>
                  </a:txBody>
                  <a:tcPr marL="9525" marR="9525" marT="9525"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r" fontAlgn="b"/>
                      <a:r>
                        <a:rPr lang="en-US" sz="4400" b="0" i="0" u="none" strike="noStrike" dirty="0">
                          <a:solidFill>
                            <a:srgbClr val="000000"/>
                          </a:solidFill>
                          <a:effectLst/>
                          <a:latin typeface="Calibri"/>
                        </a:rPr>
                        <a:t>9.1%</a:t>
                      </a:r>
                    </a:p>
                  </a:txBody>
                  <a:tcPr marL="9525" marR="9525" marT="9525" marB="0" anchor="b">
                    <a:lnL>
                      <a:noFill/>
                    </a:lnL>
                    <a:lnR w="6350" cap="flat" cmpd="sng" algn="ctr">
                      <a:solidFill>
                        <a:srgbClr val="1F497D"/>
                      </a:solidFill>
                      <a:prstDash val="solid"/>
                      <a:round/>
                      <a:headEnd type="none" w="med" len="med"/>
                      <a:tailEnd type="none" w="med" len="med"/>
                    </a:lnR>
                    <a:lnT>
                      <a:noFill/>
                    </a:lnT>
                    <a:lnB w="6350" cap="flat" cmpd="sng" algn="ctr">
                      <a:solidFill>
                        <a:srgbClr val="1F497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1061245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34"/>
          <p:cNvSpPr txBox="1">
            <a:spLocks noChangeArrowheads="1"/>
          </p:cNvSpPr>
          <p:nvPr/>
        </p:nvSpPr>
        <p:spPr bwMode="auto">
          <a:xfrm>
            <a:off x="1173480" y="6705600"/>
            <a:ext cx="35631120" cy="830936"/>
          </a:xfrm>
          <a:prstGeom prst="rect">
            <a:avLst/>
          </a:prstGeom>
          <a:solidFill>
            <a:srgbClr val="0070C0"/>
          </a:solidFill>
          <a:ln w="9525">
            <a:noFill/>
            <a:miter lim="800000"/>
            <a:headEnd/>
            <a:tailEnd/>
          </a:ln>
          <a:scene3d>
            <a:camera prst="orthographicFront"/>
            <a:lightRig rig="threePt" dir="t"/>
          </a:scene3d>
          <a:sp3d>
            <a:bevelT/>
          </a:sp3d>
        </p:spPr>
        <p:txBody>
          <a:bodyPr wrap="square" lIns="91386" tIns="45690" rIns="91386" bIns="45690">
            <a:spAutoFit/>
          </a:bodyPr>
          <a:lstStyle/>
          <a:p>
            <a:pPr algn="ctr" defTabSz="4495800">
              <a:defRPr/>
            </a:pPr>
            <a:r>
              <a:rPr lang="en-US" sz="4800" b="1" dirty="0" smtClean="0">
                <a:solidFill>
                  <a:schemeClr val="bg1"/>
                </a:solidFill>
              </a:rPr>
              <a:t>What </a:t>
            </a:r>
            <a:r>
              <a:rPr lang="en-US" sz="4800" b="1" dirty="0">
                <a:solidFill>
                  <a:schemeClr val="bg1"/>
                </a:solidFill>
              </a:rPr>
              <a:t>is the department’s mission regarding equity, diversity, and inclusiveness</a:t>
            </a:r>
            <a:r>
              <a:rPr lang="en-US" sz="4800" b="1" dirty="0" smtClean="0">
                <a:solidFill>
                  <a:schemeClr val="bg1"/>
                </a:solidFill>
              </a:rPr>
              <a:t>?</a:t>
            </a:r>
            <a:endParaRPr lang="en-US" sz="4800" b="1" dirty="0"/>
          </a:p>
        </p:txBody>
      </p:sp>
      <p:sp>
        <p:nvSpPr>
          <p:cNvPr id="7" name="Text Box 134"/>
          <p:cNvSpPr txBox="1">
            <a:spLocks noChangeArrowheads="1"/>
          </p:cNvSpPr>
          <p:nvPr/>
        </p:nvSpPr>
        <p:spPr bwMode="auto">
          <a:xfrm>
            <a:off x="1173480" y="14097000"/>
            <a:ext cx="35631120" cy="830936"/>
          </a:xfrm>
          <a:prstGeom prst="rect">
            <a:avLst/>
          </a:prstGeom>
          <a:solidFill>
            <a:srgbClr val="0070C0"/>
          </a:solidFill>
          <a:ln w="9525">
            <a:noFill/>
            <a:miter lim="800000"/>
            <a:headEnd/>
            <a:tailEnd/>
          </a:ln>
          <a:scene3d>
            <a:camera prst="orthographicFront"/>
            <a:lightRig rig="threePt" dir="t"/>
          </a:scene3d>
          <a:sp3d>
            <a:bevelT/>
          </a:sp3d>
        </p:spPr>
        <p:txBody>
          <a:bodyPr wrap="square" lIns="91386" tIns="45690" rIns="91386" bIns="45690">
            <a:spAutoFit/>
          </a:bodyPr>
          <a:lstStyle/>
          <a:p>
            <a:pPr algn="ctr" defTabSz="4495800">
              <a:defRPr/>
            </a:pPr>
            <a:r>
              <a:rPr lang="en-US" sz="4800" b="1" dirty="0" smtClean="0">
                <a:solidFill>
                  <a:schemeClr val="bg1"/>
                </a:solidFill>
              </a:rPr>
              <a:t>What </a:t>
            </a:r>
            <a:r>
              <a:rPr lang="en-US" sz="4800" b="1" dirty="0">
                <a:solidFill>
                  <a:schemeClr val="bg1"/>
                </a:solidFill>
              </a:rPr>
              <a:t>does the department see as the biggest </a:t>
            </a:r>
            <a:r>
              <a:rPr lang="en-US" sz="4800" b="1" dirty="0" smtClean="0">
                <a:solidFill>
                  <a:schemeClr val="bg1"/>
                </a:solidFill>
              </a:rPr>
              <a:t>challenge </a:t>
            </a:r>
            <a:r>
              <a:rPr lang="en-US" sz="4800" b="1" dirty="0">
                <a:solidFill>
                  <a:schemeClr val="bg1"/>
                </a:solidFill>
              </a:rPr>
              <a:t>they face to promoting equity, diversity, and </a:t>
            </a:r>
            <a:r>
              <a:rPr lang="en-US" sz="4800" b="1" dirty="0" smtClean="0">
                <a:solidFill>
                  <a:schemeClr val="bg1"/>
                </a:solidFill>
              </a:rPr>
              <a:t>inclusiveness?</a:t>
            </a:r>
            <a:endParaRPr lang="en-US" sz="4800" b="1" dirty="0"/>
          </a:p>
        </p:txBody>
      </p:sp>
      <p:sp>
        <p:nvSpPr>
          <p:cNvPr id="5" name="Rectangle 2"/>
          <p:cNvSpPr txBox="1">
            <a:spLocks noChangeArrowheads="1"/>
          </p:cNvSpPr>
          <p:nvPr/>
        </p:nvSpPr>
        <p:spPr bwMode="auto">
          <a:xfrm>
            <a:off x="4724400" y="0"/>
            <a:ext cx="33680400" cy="4740593"/>
          </a:xfrm>
          <a:prstGeom prst="rect">
            <a:avLst/>
          </a:prstGeom>
          <a:noFill/>
          <a:ln w="9525">
            <a:noFill/>
            <a:miter lim="800000"/>
            <a:headEnd/>
            <a:tailEnd/>
          </a:ln>
        </p:spPr>
        <p:txBody>
          <a:bodyPr vert="horz" wrap="square" lIns="512064" tIns="256032" rIns="512064" bIns="256032" numCol="1" anchor="ctr" anchorCtr="0" compatLnSpc="1">
            <a:prstTxWarp prst="textNoShape">
              <a:avLst/>
            </a:prstTxWarp>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sz="24600">
                <a:solidFill>
                  <a:schemeClr val="tx2"/>
                </a:solidFill>
                <a:latin typeface="+mj-lt"/>
                <a:ea typeface="+mj-ea"/>
                <a:cs typeface="+mj-cs"/>
              </a:defRPr>
            </a:lvl1pPr>
            <a:lvl2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2pPr>
            <a:lvl3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3pPr>
            <a:lvl4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4pPr>
            <a:lvl5pPr algn="ctr" rtl="0" eaLnBrk="0" fontAlgn="base" hangingPunct="0">
              <a:spcBef>
                <a:spcPct val="0"/>
              </a:spcBef>
              <a:spcAft>
                <a:spcPct val="0"/>
              </a:spcAft>
              <a:defRPr sz="24600">
                <a:solidFill>
                  <a:schemeClr val="tx2"/>
                </a:solidFill>
                <a:latin typeface="Franklin Gothic Medium" pitchFamily="34" charset="0"/>
                <a:ea typeface="Geneva" pitchFamily="34"/>
                <a:cs typeface="Geneva" pitchFamily="34"/>
              </a:defRPr>
            </a:lvl5pPr>
            <a:lvl6pPr marL="2560320" algn="ctr" rtl="0" fontAlgn="base">
              <a:spcBef>
                <a:spcPct val="0"/>
              </a:spcBef>
              <a:spcAft>
                <a:spcPct val="0"/>
              </a:spcAft>
              <a:defRPr sz="24600">
                <a:solidFill>
                  <a:schemeClr val="tx2"/>
                </a:solidFill>
                <a:latin typeface="Arial" charset="0"/>
                <a:ea typeface="Geneva" pitchFamily="34"/>
                <a:cs typeface="Geneva" pitchFamily="34"/>
              </a:defRPr>
            </a:lvl6pPr>
            <a:lvl7pPr marL="5120640" algn="ctr" rtl="0" fontAlgn="base">
              <a:spcBef>
                <a:spcPct val="0"/>
              </a:spcBef>
              <a:spcAft>
                <a:spcPct val="0"/>
              </a:spcAft>
              <a:defRPr sz="24600">
                <a:solidFill>
                  <a:schemeClr val="tx2"/>
                </a:solidFill>
                <a:latin typeface="Arial" charset="0"/>
                <a:ea typeface="Geneva" pitchFamily="34"/>
                <a:cs typeface="Geneva" pitchFamily="34"/>
              </a:defRPr>
            </a:lvl7pPr>
            <a:lvl8pPr marL="7680960" algn="ctr" rtl="0" fontAlgn="base">
              <a:spcBef>
                <a:spcPct val="0"/>
              </a:spcBef>
              <a:spcAft>
                <a:spcPct val="0"/>
              </a:spcAft>
              <a:defRPr sz="24600">
                <a:solidFill>
                  <a:schemeClr val="tx2"/>
                </a:solidFill>
                <a:latin typeface="Arial" charset="0"/>
                <a:ea typeface="Geneva" pitchFamily="34"/>
                <a:cs typeface="Geneva" pitchFamily="34"/>
              </a:defRPr>
            </a:lvl8pPr>
            <a:lvl9pPr marL="10241280" algn="ctr" rtl="0" fontAlgn="base">
              <a:spcBef>
                <a:spcPct val="0"/>
              </a:spcBef>
              <a:spcAft>
                <a:spcPct val="0"/>
              </a:spcAft>
              <a:defRPr sz="24600">
                <a:solidFill>
                  <a:schemeClr val="tx2"/>
                </a:solidFill>
                <a:latin typeface="Arial" charset="0"/>
                <a:ea typeface="Geneva" pitchFamily="34"/>
                <a:cs typeface="Geneva" pitchFamily="34"/>
              </a:defRPr>
            </a:lvl9pPr>
          </a:lstStyle>
          <a:p>
            <a:pPr eaLnBrk="1" hangingPunct="1"/>
            <a:r>
              <a:rPr lang="en-US" sz="10100" b="1" kern="0" dirty="0">
                <a:ln w="11430"/>
                <a:solidFill>
                  <a:srgbClr val="0070C0"/>
                </a:solidFill>
                <a:effectLst>
                  <a:outerShdw blurRad="80000" dist="40000" dir="5040000" algn="tl">
                    <a:srgbClr val="000000">
                      <a:alpha val="30000"/>
                    </a:srgbClr>
                  </a:outerShdw>
                </a:effectLst>
                <a:latin typeface="Arial Black" pitchFamily="34" charset="0"/>
              </a:rPr>
              <a:t>Department Diversity, Equity, and Inclusion </a:t>
            </a:r>
            <a:r>
              <a:rPr lang="en-US" sz="10100" b="1" kern="0" dirty="0" smtClean="0">
                <a:ln w="11430"/>
                <a:solidFill>
                  <a:srgbClr val="0070C0"/>
                </a:solidFill>
                <a:effectLst>
                  <a:outerShdw blurRad="80000" dist="40000" dir="5040000" algn="tl">
                    <a:srgbClr val="000000">
                      <a:alpha val="30000"/>
                    </a:srgbClr>
                  </a:outerShdw>
                </a:effectLst>
                <a:latin typeface="Arial Black" pitchFamily="34" charset="0"/>
              </a:rPr>
              <a:t>Self-Study Highlights  </a:t>
            </a:r>
            <a:endParaRPr lang="en-US" sz="10100" b="1" kern="0" dirty="0">
              <a:ln w="11430"/>
              <a:solidFill>
                <a:srgbClr val="0070C0"/>
              </a:solidFill>
              <a:effectLst>
                <a:outerShdw blurRad="80000" dist="40000" dir="5040000" algn="tl">
                  <a:srgbClr val="000000">
                    <a:alpha val="30000"/>
                  </a:srgbClr>
                </a:outerShdw>
              </a:effectLst>
              <a:latin typeface="Arial Black" pitchFamily="34" charset="0"/>
            </a:endParaRPr>
          </a:p>
        </p:txBody>
      </p:sp>
      <p:sp>
        <p:nvSpPr>
          <p:cNvPr id="8" name="Text Box 134"/>
          <p:cNvSpPr txBox="1">
            <a:spLocks noChangeArrowheads="1"/>
          </p:cNvSpPr>
          <p:nvPr/>
        </p:nvSpPr>
        <p:spPr bwMode="auto">
          <a:xfrm>
            <a:off x="1173480" y="21131407"/>
            <a:ext cx="35631120" cy="830936"/>
          </a:xfrm>
          <a:prstGeom prst="rect">
            <a:avLst/>
          </a:prstGeom>
          <a:solidFill>
            <a:srgbClr val="0070C0"/>
          </a:solidFill>
          <a:ln w="9525">
            <a:noFill/>
            <a:miter lim="800000"/>
            <a:headEnd/>
            <a:tailEnd/>
          </a:ln>
          <a:scene3d>
            <a:camera prst="orthographicFront"/>
            <a:lightRig rig="threePt" dir="t"/>
          </a:scene3d>
          <a:sp3d>
            <a:bevelT/>
          </a:sp3d>
        </p:spPr>
        <p:txBody>
          <a:bodyPr wrap="square" lIns="91386" tIns="45690" rIns="91386" bIns="45690">
            <a:spAutoFit/>
          </a:bodyPr>
          <a:lstStyle/>
          <a:p>
            <a:pPr algn="ctr" defTabSz="4495800">
              <a:defRPr/>
            </a:pPr>
            <a:r>
              <a:rPr lang="en-US" sz="4800" b="1" dirty="0" smtClean="0">
                <a:solidFill>
                  <a:schemeClr val="bg1"/>
                </a:solidFill>
              </a:rPr>
              <a:t>What </a:t>
            </a:r>
            <a:r>
              <a:rPr lang="en-US" sz="4800" b="1" dirty="0">
                <a:solidFill>
                  <a:schemeClr val="bg1"/>
                </a:solidFill>
              </a:rPr>
              <a:t>are the department’s greatest strengths and successes in broadening the participation of </a:t>
            </a:r>
            <a:r>
              <a:rPr lang="en-US" sz="4800" b="1" dirty="0" smtClean="0">
                <a:solidFill>
                  <a:schemeClr val="bg1"/>
                </a:solidFill>
              </a:rPr>
              <a:t>women?</a:t>
            </a:r>
            <a:endParaRPr lang="en-US" sz="4800" b="1" dirty="0"/>
          </a:p>
        </p:txBody>
      </p:sp>
      <p:sp>
        <p:nvSpPr>
          <p:cNvPr id="2" name="TextBox 1"/>
          <p:cNvSpPr txBox="1"/>
          <p:nvPr/>
        </p:nvSpPr>
        <p:spPr bwMode="auto">
          <a:xfrm>
            <a:off x="1173480" y="7604715"/>
            <a:ext cx="35631120" cy="6672596"/>
          </a:xfrm>
          <a:prstGeom prst="rect">
            <a:avLst/>
          </a:prstGeom>
          <a:noFill/>
          <a:ln w="9525">
            <a:noFill/>
            <a:miter lim="800000"/>
            <a:headEnd/>
            <a:tailEnd/>
          </a:ln>
        </p:spPr>
        <p:txBody>
          <a:bodyPr vert="horz" wrap="square" lIns="512064" tIns="256032" rIns="512064" bIns="256032" numCol="1" rtlCol="0" anchor="t" anchorCtr="0" compatLnSpc="1">
            <a:prstTxWarp prst="textNoShape">
              <a:avLst/>
            </a:prstTxWarp>
            <a:spAutoFit/>
          </a:bodyPr>
          <a:lstStyle/>
          <a:p>
            <a:r>
              <a:rPr lang="en-US" sz="4000" dirty="0" smtClean="0"/>
              <a:t>Diversity statement: “The </a:t>
            </a:r>
            <a:r>
              <a:rPr lang="en-US" sz="4000" dirty="0"/>
              <a:t>nation and world have become fast-changing, stratified, and globally interdependent environments.  They are fueled by knowledge.  As a result, diversity comes in many forms – not just the ethnic, gender, and racial makeup of the workforce, but also the demographic and cultural dimensions of a changing marketplace and the individual differences that define us as participants on the world stage.  If we are to prepare students to be leaders in this milieu, then we must work to educate them to be sensitive to multiple aspects of diversity.  Our graduates should be inter-culturally proficient, tolerant of multiple viewpoints and able to harness the potential they hold, informed about the human and natural world, and empowered to achieve and act responsibly.  </a:t>
            </a:r>
            <a:r>
              <a:rPr lang="en-US" sz="4000" dirty="0" smtClean="0"/>
              <a:t>[We are] committed </a:t>
            </a:r>
            <a:r>
              <a:rPr lang="en-US" sz="4000" dirty="0"/>
              <a:t>to promoting a broad concept of diversity, particularly those elements which are represented in our region</a:t>
            </a:r>
            <a:r>
              <a:rPr lang="en-US" sz="4000" dirty="0" smtClean="0"/>
              <a:t>.”</a:t>
            </a:r>
          </a:p>
          <a:p>
            <a:endParaRPr lang="en-US" sz="4000" dirty="0"/>
          </a:p>
          <a:p>
            <a:r>
              <a:rPr lang="en-US" sz="4000" dirty="0" smtClean="0"/>
              <a:t>“Strategy </a:t>
            </a:r>
            <a:r>
              <a:rPr lang="en-US" sz="4000" dirty="0"/>
              <a:t>1.5 of our recently approved strategic plan states: </a:t>
            </a:r>
            <a:r>
              <a:rPr lang="en-US" sz="4000" dirty="0" smtClean="0"/>
              <a:t>‘Recruit</a:t>
            </a:r>
            <a:r>
              <a:rPr lang="en-US" sz="4000" dirty="0"/>
              <a:t>, retain and value diversity (e.g. gender, age, and ethnicity) among students, staff, and faculty</a:t>
            </a:r>
            <a:r>
              <a:rPr lang="en-US" sz="4000" dirty="0" smtClean="0"/>
              <a:t>.’”</a:t>
            </a:r>
            <a:endParaRPr lang="en-US" sz="4000" dirty="0"/>
          </a:p>
        </p:txBody>
      </p:sp>
      <p:sp>
        <p:nvSpPr>
          <p:cNvPr id="9" name="TextBox 8"/>
          <p:cNvSpPr txBox="1"/>
          <p:nvPr/>
        </p:nvSpPr>
        <p:spPr bwMode="auto">
          <a:xfrm>
            <a:off x="1173480" y="15032210"/>
            <a:ext cx="35631120" cy="6057043"/>
          </a:xfrm>
          <a:prstGeom prst="rect">
            <a:avLst/>
          </a:prstGeom>
          <a:noFill/>
          <a:ln w="9525">
            <a:noFill/>
            <a:miter lim="800000"/>
            <a:headEnd/>
            <a:tailEnd/>
          </a:ln>
        </p:spPr>
        <p:txBody>
          <a:bodyPr vert="horz" wrap="square" lIns="512064" tIns="256032" rIns="512064" bIns="256032" numCol="1" rtlCol="0" anchor="t" anchorCtr="0" compatLnSpc="1">
            <a:prstTxWarp prst="textNoShape">
              <a:avLst/>
            </a:prstTxWarp>
            <a:spAutoFit/>
          </a:bodyPr>
          <a:lstStyle/>
          <a:p>
            <a:r>
              <a:rPr lang="en-US" sz="4000" dirty="0"/>
              <a:t>“Our biggest challenge in promoting equity is the lack of an institutional, systematic salary review backed up with resources to create pay equity, particularly for senior faculty and long-time employees.” </a:t>
            </a:r>
          </a:p>
          <a:p>
            <a:endParaRPr lang="en-US" sz="4000" dirty="0"/>
          </a:p>
          <a:p>
            <a:r>
              <a:rPr lang="en-US" sz="4000" dirty="0"/>
              <a:t>“Only a third of PhD’s in [this field] are earned by females and of these, only a small percentage of these choose to be tenure track faculty”</a:t>
            </a:r>
          </a:p>
          <a:p>
            <a:endParaRPr lang="en-US" sz="4000" dirty="0"/>
          </a:p>
          <a:p>
            <a:r>
              <a:rPr lang="en-US" sz="4000" dirty="0"/>
              <a:t>“As evident from the applicant pools, the pipeline issue is very real in engineering.”</a:t>
            </a:r>
          </a:p>
          <a:p>
            <a:endParaRPr lang="en-US" sz="4000" dirty="0"/>
          </a:p>
          <a:p>
            <a:r>
              <a:rPr lang="en-US" sz="4000" dirty="0"/>
              <a:t>“The biggest challenge is faculty workload, including the high teaching load, a high service load for the female department faculty on campus. The service + teaching load can damage research productivity</a:t>
            </a:r>
            <a:r>
              <a:rPr lang="en-US" sz="4000"/>
              <a:t>.</a:t>
            </a:r>
            <a:r>
              <a:rPr lang="en-US" sz="4000" smtClean="0"/>
              <a:t>”</a:t>
            </a:r>
            <a:endParaRPr lang="en-US" sz="4000"/>
          </a:p>
        </p:txBody>
      </p:sp>
      <p:sp>
        <p:nvSpPr>
          <p:cNvPr id="10" name="TextBox 9"/>
          <p:cNvSpPr txBox="1"/>
          <p:nvPr/>
        </p:nvSpPr>
        <p:spPr bwMode="auto">
          <a:xfrm>
            <a:off x="1173480" y="22000443"/>
            <a:ext cx="35631120" cy="8519255"/>
          </a:xfrm>
          <a:prstGeom prst="rect">
            <a:avLst/>
          </a:prstGeom>
          <a:noFill/>
          <a:ln w="9525">
            <a:noFill/>
            <a:miter lim="800000"/>
            <a:headEnd/>
            <a:tailEnd/>
          </a:ln>
        </p:spPr>
        <p:txBody>
          <a:bodyPr vert="horz" wrap="square" lIns="512064" tIns="256032" rIns="512064" bIns="256032" numCol="1" rtlCol="0" anchor="t" anchorCtr="0" compatLnSpc="1">
            <a:prstTxWarp prst="textNoShape">
              <a:avLst/>
            </a:prstTxWarp>
            <a:spAutoFit/>
          </a:bodyPr>
          <a:lstStyle/>
          <a:p>
            <a:r>
              <a:rPr lang="en-US" sz="4000" dirty="0"/>
              <a:t>“Less than 10% of the top tier research active chemistry departments have female Department Heads.  MSU does!”</a:t>
            </a:r>
          </a:p>
          <a:p>
            <a:r>
              <a:rPr lang="en-US" sz="4000" dirty="0"/>
              <a:t> </a:t>
            </a:r>
          </a:p>
          <a:p>
            <a:r>
              <a:rPr lang="en-US" sz="4000" dirty="0"/>
              <a:t>“Female faculty will be available to mentor female students as they progress through degrees programs” </a:t>
            </a:r>
            <a:endParaRPr lang="en-US" sz="4000" dirty="0" smtClean="0"/>
          </a:p>
          <a:p>
            <a:endParaRPr lang="en-US" sz="4000" dirty="0"/>
          </a:p>
          <a:p>
            <a:r>
              <a:rPr lang="en-US" sz="4000" dirty="0" smtClean="0"/>
              <a:t>“I </a:t>
            </a:r>
            <a:r>
              <a:rPr lang="en-US" sz="4000" dirty="0"/>
              <a:t>will note that two approaches to instruction are </a:t>
            </a:r>
            <a:r>
              <a:rPr lang="en-US" sz="4000" dirty="0" err="1"/>
              <a:t>enculturated</a:t>
            </a:r>
            <a:r>
              <a:rPr lang="en-US" sz="4000" dirty="0"/>
              <a:t> in our department:  1) most of our courses for majors do a large amount of collaborative and cooperative instruction, and group learning is encouraged; 2) our field programs are particularly effective in developing affective aspects  that develop self-confidence, shared experiences, and building strong </a:t>
            </a:r>
            <a:r>
              <a:rPr lang="en-US" sz="4000" dirty="0" err="1" smtClean="0"/>
              <a:t>affiliative</a:t>
            </a:r>
            <a:r>
              <a:rPr lang="en-US" sz="4000" dirty="0"/>
              <a:t> </a:t>
            </a:r>
            <a:r>
              <a:rPr lang="en-US" sz="4000" dirty="0" smtClean="0"/>
              <a:t>networks</a:t>
            </a:r>
            <a:r>
              <a:rPr lang="en-US" sz="4000" dirty="0"/>
              <a:t>. This culture of sharing and group work, I think, is  responsible for our ability to recruit and retain women in our major programs</a:t>
            </a:r>
            <a:r>
              <a:rPr lang="en-US" sz="4000" dirty="0" smtClean="0"/>
              <a:t>.”</a:t>
            </a:r>
          </a:p>
          <a:p>
            <a:endParaRPr lang="en-US" sz="4000" dirty="0"/>
          </a:p>
          <a:p>
            <a:r>
              <a:rPr lang="en-US" sz="4000" dirty="0"/>
              <a:t>“We treat all of our faculty members alike and our expectations for participation of women are the same as for men. Perhaps because of that, the women faculty members in [this department] are very active in all areas of teaching, research and service.”</a:t>
            </a:r>
          </a:p>
          <a:p>
            <a:endParaRPr lang="en-US" sz="4000" dirty="0"/>
          </a:p>
          <a:p>
            <a:endParaRPr lang="en-US" sz="4000" dirty="0"/>
          </a:p>
        </p:txBody>
      </p:sp>
    </p:spTree>
    <p:extLst>
      <p:ext uri="{BB962C8B-B14F-4D97-AF65-F5344CB8AC3E}">
        <p14:creationId xmlns:p14="http://schemas.microsoft.com/office/powerpoint/2010/main" val="32787372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Geneva" pitchFamily="34"/>
            <a:cs typeface="Geneva" pitchFamily="34"/>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Geneva" pitchFamily="34"/>
            <a:cs typeface="Geneva" pitchFamily="34"/>
          </a:defRPr>
        </a:defPPr>
      </a:lstStyle>
    </a:lnDef>
    <a:txDef>
      <a:spPr bwMode="auto">
        <a:noFill/>
        <a:ln w="9525">
          <a:noFill/>
          <a:miter lim="800000"/>
          <a:headEnd/>
          <a:tailEnd/>
        </a:ln>
      </a:spPr>
      <a:bodyPr vert="horz" wrap="square" lIns="512064" tIns="256032" rIns="512064" bIns="256032" numCol="1" anchor="t" anchorCtr="0" compatLnSpc="1">
        <a:prstTxWarp prst="textNoShape">
          <a:avLst/>
        </a:prstTxWarp>
      </a:bodyPr>
      <a:lstStyle>
        <a:defPPr>
          <a:defRPr dirty="0" smtClean="0"/>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2370</TotalTime>
  <Words>2022</Words>
  <Application>Microsoft Macintosh PowerPoint</Application>
  <PresentationFormat>Custom</PresentationFormat>
  <Paragraphs>263</Paragraphs>
  <Slides>7</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Blank Presentation</vt:lpstr>
      <vt:lpstr>Document</vt:lpstr>
      <vt:lpstr>Methodological Information </vt:lpstr>
      <vt:lpstr>PowerPoint Presentation</vt:lpstr>
      <vt:lpstr>PowerPoint Presentation</vt:lpstr>
      <vt:lpstr>PowerPoint Presentation</vt:lpstr>
      <vt:lpstr>PowerPoint Presentation</vt:lpstr>
      <vt:lpstr>PowerPoint Presentation</vt:lpstr>
      <vt:lpstr>PowerPoint Presentation</vt:lpstr>
    </vt:vector>
  </TitlesOfParts>
  <Company>MSU Publications and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Angie Mangels</dc:creator>
  <cp:lastModifiedBy>Theresa Marchwick</cp:lastModifiedBy>
  <cp:revision>238</cp:revision>
  <cp:lastPrinted>2013-04-05T14:18:42Z</cp:lastPrinted>
  <dcterms:created xsi:type="dcterms:W3CDTF">2006-01-04T16:59:47Z</dcterms:created>
  <dcterms:modified xsi:type="dcterms:W3CDTF">2013-05-20T15:10:24Z</dcterms:modified>
</cp:coreProperties>
</file>