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3" r:id="rId2"/>
  </p:sldMasterIdLst>
  <p:notesMasterIdLst>
    <p:notesMasterId r:id="rId26"/>
  </p:notesMasterIdLst>
  <p:handoutMasterIdLst>
    <p:handoutMasterId r:id="rId27"/>
  </p:handoutMasterIdLst>
  <p:sldIdLst>
    <p:sldId id="257" r:id="rId3"/>
    <p:sldId id="259" r:id="rId4"/>
    <p:sldId id="261" r:id="rId5"/>
    <p:sldId id="262" r:id="rId6"/>
    <p:sldId id="277" r:id="rId7"/>
    <p:sldId id="279" r:id="rId8"/>
    <p:sldId id="280" r:id="rId9"/>
    <p:sldId id="281" r:id="rId10"/>
    <p:sldId id="284" r:id="rId11"/>
    <p:sldId id="283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91" r:id="rId20"/>
    <p:sldId id="290" r:id="rId21"/>
    <p:sldId id="288" r:id="rId22"/>
    <p:sldId id="289" r:id="rId23"/>
    <p:sldId id="285" r:id="rId24"/>
    <p:sldId id="286" r:id="rId25"/>
  </p:sldIdLst>
  <p:sldSz cx="9144000" cy="5143500" type="screen16x9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95C7"/>
    <a:srgbClr val="00BC00"/>
    <a:srgbClr val="008000"/>
    <a:srgbClr val="C0C0C0"/>
    <a:srgbClr val="8C8C8C"/>
    <a:srgbClr val="FF3737"/>
    <a:srgbClr val="456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2" autoAdjust="0"/>
    <p:restoredTop sz="94660"/>
  </p:normalViewPr>
  <p:slideViewPr>
    <p:cSldViewPr>
      <p:cViewPr>
        <p:scale>
          <a:sx n="120" d="100"/>
          <a:sy n="120" d="100"/>
        </p:scale>
        <p:origin x="-1374" y="-54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wittie\Documents\Work%20Documents\Research\Major%20Area%20Exam\master%20files\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0"/>
            </a:pPr>
            <a:r>
              <a:rPr lang="en-US" sz="1800" b="0" dirty="0"/>
              <a:t>Broadband price (USD/month)</a:t>
            </a:r>
          </a:p>
        </c:rich>
      </c:tx>
      <c:layout>
        <c:manualLayout>
          <c:xMode val="edge"/>
          <c:yMode val="edge"/>
          <c:x val="0.19450281829525407"/>
          <c:y val="4.8519847086466859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Broadband price (USD/month)</c:v>
                </c:pt>
              </c:strCache>
            </c:strRef>
          </c:tx>
          <c:invertIfNegative val="0"/>
          <c:cat>
            <c:strRef>
              <c:f>Sheet2!$A$2:$A$5</c:f>
              <c:strCache>
                <c:ptCount val="4"/>
                <c:pt idx="0">
                  <c:v>US</c:v>
                </c:pt>
                <c:pt idx="1">
                  <c:v>Europe</c:v>
                </c:pt>
                <c:pt idx="2">
                  <c:v>India</c:v>
                </c:pt>
                <c:pt idx="3">
                  <c:v>Sub-saharan Africa</c:v>
                </c:pt>
              </c:strCache>
            </c:strRef>
          </c:cat>
          <c:val>
            <c:numRef>
              <c:f>Sheet2!$B$2:$B$5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44</c:v>
                </c:pt>
                <c:pt idx="3">
                  <c:v>366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973248"/>
        <c:axId val="63974784"/>
      </c:barChart>
      <c:catAx>
        <c:axId val="63973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en-US"/>
          </a:p>
        </c:txPr>
        <c:crossAx val="63974784"/>
        <c:crosses val="autoZero"/>
        <c:auto val="1"/>
        <c:lblAlgn val="ctr"/>
        <c:lblOffset val="100"/>
        <c:noMultiLvlLbl val="0"/>
      </c:catAx>
      <c:valAx>
        <c:axId val="63974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en-US"/>
          </a:p>
        </c:txPr>
        <c:crossAx val="63973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solidFill>
            <a:schemeClr val="tx1">
              <a:lumMod val="75000"/>
              <a:lumOff val="25000"/>
            </a:schemeClr>
          </a:solidFill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6" Type="http://schemas.openxmlformats.org/officeDocument/2006/relationships/image" Target="../media/image13.w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4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4" Type="http://schemas.openxmlformats.org/officeDocument/2006/relationships/image" Target="../media/image3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72294-F5A5-4283-8239-7086E29C206B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CA3E7-CDB9-40BB-B459-0F5DCB7094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42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2A622-6D77-4AAC-8F33-7672C48DC124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E376F-D3ED-457E-98C6-F845B8A73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59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97BD-72C6-46C8-B4F8-F06CF0ED16D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697BD-72C6-46C8-B4F8-F06CF0ED16D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pla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90551"/>
            <a:ext cx="5486400" cy="29551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90549"/>
            <a:ext cx="2209800" cy="4004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590549"/>
            <a:ext cx="6172200" cy="40040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D5323-0763-4F46-99CC-079AE74D7151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41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A9ED9-D56C-4C27-894E-AF0F3321D5FC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68D74-B490-44E8-B0AC-D91DC9895A17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95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3CA2E-4014-47C1-829B-3D4174C2AF74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0C03-4FAF-4021-A405-F26F3D7D7FD6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564A-D77F-4818-A3CD-EA0E4E6B6145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04791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4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73F2D-FD16-437B-B30D-3BA381A11FE1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486400" y="2"/>
            <a:ext cx="36576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" y="0"/>
            <a:ext cx="67437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5471"/>
            <a:ext cx="7772400" cy="110251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6230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2225" name="Picture 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09550"/>
            <a:ext cx="14859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2"/>
            <a:ext cx="5486400" cy="4254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2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5A43-1E4B-4C31-812D-4AB8EECD1D5A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7FBA8-D1E7-4D4D-8249-6F000A57DF21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9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9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3DF9-E21A-487A-901E-E10846AE3159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7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00151"/>
            <a:ext cx="41148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00151"/>
            <a:ext cx="41148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51335"/>
            <a:ext cx="41925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631156"/>
            <a:ext cx="41925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1941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1941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29400" y="4781552"/>
            <a:ext cx="2133600" cy="27384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90552"/>
            <a:ext cx="3160714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90551"/>
            <a:ext cx="5264150" cy="400407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1" y="1352552"/>
            <a:ext cx="3160714" cy="32420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57150"/>
            <a:ext cx="6629400" cy="548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819151"/>
            <a:ext cx="8458200" cy="3775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478155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00800" y="3"/>
            <a:ext cx="2209800" cy="74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010152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858000" y="4947557"/>
            <a:ext cx="228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Slide </a:t>
            </a:r>
            <a:fld id="{A6A258DF-5A5C-4A06-A67D-76280E8ADB28}" type="slidenum">
              <a:rPr lang="en-US" sz="110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r>
              <a:rPr lang="en-US" sz="11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of 16</a:t>
            </a:r>
            <a:endParaRPr lang="en-US" sz="11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3" name="Picture 1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8545830" y="57151"/>
            <a:ext cx="445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B9E96-FD08-4DFD-9272-62460290B5BA}" type="datetime1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88600-8779-4C3E-8107-6730B645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20.docx"/><Relationship Id="rId13" Type="http://schemas.openxmlformats.org/officeDocument/2006/relationships/oleObject" Target="../embeddings/oleObject24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9.emf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7.emf"/><Relationship Id="rId11" Type="http://schemas.openxmlformats.org/officeDocument/2006/relationships/package" Target="../embeddings/Microsoft_Word_Document21.docx"/><Relationship Id="rId5" Type="http://schemas.openxmlformats.org/officeDocument/2006/relationships/package" Target="../embeddings/Microsoft_Word_Document19.docx"/><Relationship Id="rId15" Type="http://schemas.openxmlformats.org/officeDocument/2006/relationships/image" Target="../media/image30.e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8.emf"/><Relationship Id="rId14" Type="http://schemas.openxmlformats.org/officeDocument/2006/relationships/package" Target="../embeddings/Microsoft_Word_Document22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.jpeg"/><Relationship Id="rId5" Type="http://schemas.openxmlformats.org/officeDocument/2006/relationships/image" Target="../media/image34.emf"/><Relationship Id="rId4" Type="http://schemas.openxmlformats.org/officeDocument/2006/relationships/oleObject" Target="../embeddings/oleObject25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0.emf"/><Relationship Id="rId18" Type="http://schemas.openxmlformats.org/officeDocument/2006/relationships/package" Target="../embeddings/Microsoft_Word_Document5.docx"/><Relationship Id="rId3" Type="http://schemas.openxmlformats.org/officeDocument/2006/relationships/slideLayout" Target="../slideLayouts/slideLayout5.xml"/><Relationship Id="rId21" Type="http://schemas.openxmlformats.org/officeDocument/2006/relationships/image" Target="../media/image13.wmf"/><Relationship Id="rId7" Type="http://schemas.openxmlformats.org/officeDocument/2006/relationships/image" Target="../media/image8.emf"/><Relationship Id="rId12" Type="http://schemas.openxmlformats.org/officeDocument/2006/relationships/package" Target="../embeddings/Microsoft_Word_Document3.docx"/><Relationship Id="rId17" Type="http://schemas.openxmlformats.org/officeDocument/2006/relationships/oleObject" Target="../embeddings/oleObject6.bin"/><Relationship Id="rId2" Type="http://schemas.openxmlformats.org/officeDocument/2006/relationships/tags" Target="../tags/tag3.xml"/><Relationship Id="rId16" Type="http://schemas.openxmlformats.org/officeDocument/2006/relationships/image" Target="../media/image11.emf"/><Relationship Id="rId20" Type="http://schemas.openxmlformats.org/officeDocument/2006/relationships/oleObject" Target="../embeddings/oleObject7.bin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Word_Document1.docx"/><Relationship Id="rId11" Type="http://schemas.openxmlformats.org/officeDocument/2006/relationships/oleObject" Target="../embeddings/oleObject4.bin"/><Relationship Id="rId24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15" Type="http://schemas.openxmlformats.org/officeDocument/2006/relationships/package" Target="../embeddings/Microsoft_Word_Document4.docx"/><Relationship Id="rId23" Type="http://schemas.openxmlformats.org/officeDocument/2006/relationships/package" Target="../embeddings/Microsoft_Word_Document6.docx"/><Relationship Id="rId10" Type="http://schemas.openxmlformats.org/officeDocument/2006/relationships/image" Target="../media/image9.emf"/><Relationship Id="rId19" Type="http://schemas.openxmlformats.org/officeDocument/2006/relationships/image" Target="../media/image12.emf"/><Relationship Id="rId4" Type="http://schemas.openxmlformats.org/officeDocument/2006/relationships/notesSlide" Target="../notesSlides/notesSlide1.xml"/><Relationship Id="rId9" Type="http://schemas.openxmlformats.org/officeDocument/2006/relationships/package" Target="../embeddings/Microsoft_Word_Document2.docx"/><Relationship Id="rId14" Type="http://schemas.openxmlformats.org/officeDocument/2006/relationships/oleObject" Target="../embeddings/oleObject5.bin"/><Relationship Id="rId22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package" Target="../embeddings/Microsoft_Word_Document10.docx"/><Relationship Id="rId3" Type="http://schemas.openxmlformats.org/officeDocument/2006/relationships/oleObject" Target="../embeddings/oleObject9.bin"/><Relationship Id="rId7" Type="http://schemas.openxmlformats.org/officeDocument/2006/relationships/package" Target="../embeddings/Microsoft_Word_Document8.docx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7.emf"/><Relationship Id="rId5" Type="http://schemas.openxmlformats.org/officeDocument/2006/relationships/image" Target="../media/image15.emf"/><Relationship Id="rId10" Type="http://schemas.openxmlformats.org/officeDocument/2006/relationships/package" Target="../embeddings/Microsoft_Word_Document9.docx"/><Relationship Id="rId4" Type="http://schemas.openxmlformats.org/officeDocument/2006/relationships/package" Target="../embeddings/Microsoft_Word_Document7.docx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12.docx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23.e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21.emf"/><Relationship Id="rId17" Type="http://schemas.openxmlformats.org/officeDocument/2006/relationships/package" Target="../embeddings/Microsoft_Word_Document15.docx"/><Relationship Id="rId2" Type="http://schemas.openxmlformats.org/officeDocument/2006/relationships/tags" Target="../tags/tag4.xml"/><Relationship Id="rId16" Type="http://schemas.openxmlformats.org/officeDocument/2006/relationships/oleObject" Target="../embeddings/oleObject17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emf"/><Relationship Id="rId11" Type="http://schemas.openxmlformats.org/officeDocument/2006/relationships/package" Target="../embeddings/Microsoft_Word_Document13.docx"/><Relationship Id="rId5" Type="http://schemas.openxmlformats.org/officeDocument/2006/relationships/package" Target="../embeddings/Microsoft_Word_Document11.docx"/><Relationship Id="rId15" Type="http://schemas.openxmlformats.org/officeDocument/2006/relationships/image" Target="../media/image22.e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20.emf"/><Relationship Id="rId14" Type="http://schemas.openxmlformats.org/officeDocument/2006/relationships/package" Target="../embeddings/Microsoft_Word_Document14.docx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17.docx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6.emf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emf"/><Relationship Id="rId11" Type="http://schemas.openxmlformats.org/officeDocument/2006/relationships/package" Target="../embeddings/Microsoft_Word_Document18.docx"/><Relationship Id="rId5" Type="http://schemas.openxmlformats.org/officeDocument/2006/relationships/package" Target="../embeddings/Microsoft_Word_Document16.docx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Internet Service in Developing Regions</a:t>
            </a:r>
            <a:br>
              <a:rPr lang="en-US" dirty="0" smtClean="0"/>
            </a:br>
            <a:r>
              <a:rPr lang="en-US" dirty="0" smtClean="0"/>
              <a:t>Through Network Coding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28600" y="3333750"/>
            <a:ext cx="57150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Mike P. Wittie, Kevin C. Almeroth, Elizabeth M. Belding, </a:t>
            </a:r>
          </a:p>
          <a:p>
            <a:pPr lvl="0" algn="ctr">
              <a:spcBef>
                <a:spcPct val="20000"/>
              </a:spcBef>
            </a:pPr>
            <a:r>
              <a:rPr 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Department of Computer Science</a:t>
            </a:r>
          </a:p>
          <a:p>
            <a:pPr lvl="0" algn="ctr">
              <a:spcBef>
                <a:spcPct val="20000"/>
              </a:spcBef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UC Santa Barbara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791200" y="3333750"/>
            <a:ext cx="3124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Ivica Rimac, Volker Hilt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Bell Labs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Alcatel-Lucent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Oval 176"/>
          <p:cNvSpPr/>
          <p:nvPr/>
        </p:nvSpPr>
        <p:spPr>
          <a:xfrm>
            <a:off x="6705600" y="2343150"/>
            <a:ext cx="304800" cy="304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SISR in an MCN</a:t>
            </a:r>
            <a:endParaRPr lang="en-US" dirty="0"/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181600" y="2419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8077200" y="1504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5638800" y="1657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6096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6477000" y="17335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781800" y="1123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391400" y="20383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7315200" y="15811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7239000" y="24955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80010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7620000" y="10477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59436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1447" name="Object 7"/>
          <p:cNvGraphicFramePr>
            <a:graphicFrameLocks noChangeAspect="1"/>
          </p:cNvGraphicFramePr>
          <p:nvPr/>
        </p:nvGraphicFramePr>
        <p:xfrm>
          <a:off x="284923" y="2029332"/>
          <a:ext cx="4079875" cy="192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1" name="Document" r:id="rId5" imgW="4094060" imgH="1936332" progId="Word.Document.12">
                  <p:embed/>
                </p:oleObj>
              </mc:Choice>
              <mc:Fallback>
                <p:oleObj name="Document" r:id="rId5" imgW="4094060" imgH="1936332" progId="Word.Document.12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23" y="2029332"/>
                        <a:ext cx="4079875" cy="192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Oval 62"/>
          <p:cNvSpPr/>
          <p:nvPr/>
        </p:nvSpPr>
        <p:spPr>
          <a:xfrm>
            <a:off x="6705600" y="23431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679650" y="2297748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n</a:t>
            </a:r>
            <a:r>
              <a:rPr lang="en-US" sz="1600" baseline="-25000" dirty="0" smtClean="0">
                <a:solidFill>
                  <a:schemeClr val="bg1"/>
                </a:solidFill>
              </a:rPr>
              <a:t>2</a:t>
            </a:r>
            <a:endParaRPr lang="en-US" sz="1600" baseline="-25000" dirty="0">
              <a:solidFill>
                <a:schemeClr val="bg1"/>
              </a:solidFill>
            </a:endParaRPr>
          </a:p>
        </p:txBody>
      </p:sp>
      <p:grpSp>
        <p:nvGrpSpPr>
          <p:cNvPr id="145" name="Group 144"/>
          <p:cNvGrpSpPr/>
          <p:nvPr/>
        </p:nvGrpSpPr>
        <p:grpSpPr>
          <a:xfrm>
            <a:off x="7978996" y="2313966"/>
            <a:ext cx="373820" cy="338554"/>
            <a:chOff x="7977704" y="2842796"/>
            <a:chExt cx="373820" cy="338554"/>
          </a:xfrm>
        </p:grpSpPr>
        <p:sp>
          <p:nvSpPr>
            <p:cNvPr id="114" name="Oval 113"/>
            <p:cNvSpPr/>
            <p:nvPr/>
          </p:nvSpPr>
          <p:spPr>
            <a:xfrm>
              <a:off x="8001000" y="28765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7977704" y="2842796"/>
              <a:ext cx="3738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n</a:t>
              </a:r>
              <a:r>
                <a:rPr lang="en-US" sz="1600" baseline="-25000" dirty="0" smtClean="0">
                  <a:solidFill>
                    <a:schemeClr val="bg1"/>
                  </a:solidFill>
                </a:rPr>
                <a:t>3</a:t>
              </a:r>
              <a:endParaRPr lang="en-US" sz="1600" baseline="-250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61449" name="Object 9"/>
          <p:cNvGraphicFramePr>
            <a:graphicFrameLocks noChangeAspect="1"/>
          </p:cNvGraphicFramePr>
          <p:nvPr/>
        </p:nvGraphicFramePr>
        <p:xfrm>
          <a:off x="287337" y="3897886"/>
          <a:ext cx="3827463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2" name="Document" r:id="rId8" imgW="3836995" imgH="1053789" progId="Word.Document.12">
                  <p:embed/>
                </p:oleObj>
              </mc:Choice>
              <mc:Fallback>
                <p:oleObj name="Document" r:id="rId8" imgW="3836995" imgH="1053789" progId="Word.Document.12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7" y="3897886"/>
                        <a:ext cx="3827463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" name="Oval 173"/>
          <p:cNvSpPr/>
          <p:nvPr/>
        </p:nvSpPr>
        <p:spPr>
          <a:xfrm>
            <a:off x="8077200" y="15049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Oval 267"/>
          <p:cNvSpPr/>
          <p:nvPr/>
        </p:nvSpPr>
        <p:spPr>
          <a:xfrm>
            <a:off x="5638800" y="16573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3" name="Group 282"/>
          <p:cNvGrpSpPr/>
          <p:nvPr/>
        </p:nvGrpSpPr>
        <p:grpSpPr>
          <a:xfrm>
            <a:off x="4343400" y="3486150"/>
            <a:ext cx="4419600" cy="1557754"/>
            <a:chOff x="4343400" y="3486150"/>
            <a:chExt cx="4419600" cy="1557754"/>
          </a:xfrm>
        </p:grpSpPr>
        <p:grpSp>
          <p:nvGrpSpPr>
            <p:cNvPr id="284" name="Group 136"/>
            <p:cNvGrpSpPr/>
            <p:nvPr/>
          </p:nvGrpSpPr>
          <p:grpSpPr>
            <a:xfrm>
              <a:off x="4343400" y="3486150"/>
              <a:ext cx="2590800" cy="338554"/>
              <a:chOff x="4343400" y="3486150"/>
              <a:chExt cx="2590800" cy="338554"/>
            </a:xfrm>
          </p:grpSpPr>
          <p:sp>
            <p:nvSpPr>
              <p:cNvPr id="308" name="Right Brace 48"/>
              <p:cNvSpPr/>
              <p:nvPr/>
            </p:nvSpPr>
            <p:spPr>
              <a:xfrm rot="5400000">
                <a:off x="5946648" y="2744075"/>
                <a:ext cx="152400" cy="18227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TextBox 308"/>
              <p:cNvSpPr txBox="1"/>
              <p:nvPr/>
            </p:nvSpPr>
            <p:spPr>
              <a:xfrm>
                <a:off x="4343400" y="348615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SIS1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87" name="Group 135"/>
            <p:cNvGrpSpPr/>
            <p:nvPr/>
          </p:nvGrpSpPr>
          <p:grpSpPr>
            <a:xfrm>
              <a:off x="4343400" y="3729990"/>
              <a:ext cx="4413504" cy="338554"/>
              <a:chOff x="4343400" y="3729990"/>
              <a:chExt cx="4413504" cy="338554"/>
            </a:xfrm>
          </p:grpSpPr>
          <p:sp>
            <p:nvSpPr>
              <p:cNvPr id="306" name="TextBox 305"/>
              <p:cNvSpPr txBox="1"/>
              <p:nvPr/>
            </p:nvSpPr>
            <p:spPr>
              <a:xfrm>
                <a:off x="4343400" y="372999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SIS2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7" name="Right Brace 306"/>
              <p:cNvSpPr/>
              <p:nvPr/>
            </p:nvSpPr>
            <p:spPr>
              <a:xfrm rot="5400000">
                <a:off x="7769352" y="2987915"/>
                <a:ext cx="152400" cy="18227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8" name="Group 134"/>
            <p:cNvGrpSpPr/>
            <p:nvPr/>
          </p:nvGrpSpPr>
          <p:grpSpPr>
            <a:xfrm>
              <a:off x="4343400" y="3973830"/>
              <a:ext cx="3499104" cy="338554"/>
              <a:chOff x="4343400" y="3973830"/>
              <a:chExt cx="3499104" cy="338554"/>
            </a:xfrm>
          </p:grpSpPr>
          <p:sp>
            <p:nvSpPr>
              <p:cNvPr id="304" name="TextBox 303"/>
              <p:cNvSpPr txBox="1"/>
              <p:nvPr/>
            </p:nvSpPr>
            <p:spPr>
              <a:xfrm>
                <a:off x="4343400" y="397383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SIS3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5" name="Right Brace 304"/>
              <p:cNvSpPr/>
              <p:nvPr/>
            </p:nvSpPr>
            <p:spPr>
              <a:xfrm rot="5400000">
                <a:off x="6854952" y="3231755"/>
                <a:ext cx="152400" cy="18227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9" name="Group 133"/>
            <p:cNvGrpSpPr/>
            <p:nvPr/>
          </p:nvGrpSpPr>
          <p:grpSpPr>
            <a:xfrm>
              <a:off x="4343400" y="4217670"/>
              <a:ext cx="3505200" cy="338554"/>
              <a:chOff x="4343400" y="4217670"/>
              <a:chExt cx="3505200" cy="338554"/>
            </a:xfrm>
          </p:grpSpPr>
          <p:sp>
            <p:nvSpPr>
              <p:cNvPr id="300" name="TextBox 299"/>
              <p:cNvSpPr txBox="1"/>
              <p:nvPr/>
            </p:nvSpPr>
            <p:spPr>
              <a:xfrm>
                <a:off x="4343400" y="421767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SIS4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301" name="Group 124"/>
              <p:cNvGrpSpPr/>
              <p:nvPr/>
            </p:nvGrpSpPr>
            <p:grpSpPr>
              <a:xfrm>
                <a:off x="5105400" y="4324350"/>
                <a:ext cx="2743200" cy="152400"/>
                <a:chOff x="5105400" y="4324350"/>
                <a:chExt cx="2743200" cy="152400"/>
              </a:xfrm>
            </p:grpSpPr>
            <p:sp>
              <p:nvSpPr>
                <p:cNvPr id="302" name="Right Brace 301"/>
                <p:cNvSpPr/>
                <p:nvPr/>
              </p:nvSpPr>
              <p:spPr>
                <a:xfrm rot="5400000">
                  <a:off x="5486400" y="3943350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3" name="Right Brace 302"/>
                <p:cNvSpPr/>
                <p:nvPr/>
              </p:nvSpPr>
              <p:spPr>
                <a:xfrm rot="5400000">
                  <a:off x="7315200" y="3943350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90" name="Group 132"/>
            <p:cNvGrpSpPr/>
            <p:nvPr/>
          </p:nvGrpSpPr>
          <p:grpSpPr>
            <a:xfrm>
              <a:off x="4343400" y="4461510"/>
              <a:ext cx="4419600" cy="338554"/>
              <a:chOff x="4343400" y="4461510"/>
              <a:chExt cx="4419600" cy="338554"/>
            </a:xfrm>
          </p:grpSpPr>
          <p:sp>
            <p:nvSpPr>
              <p:cNvPr id="296" name="TextBox 295"/>
              <p:cNvSpPr txBox="1"/>
              <p:nvPr/>
            </p:nvSpPr>
            <p:spPr>
              <a:xfrm>
                <a:off x="4343400" y="446151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SIS5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297" name="Group 125"/>
              <p:cNvGrpSpPr/>
              <p:nvPr/>
            </p:nvGrpSpPr>
            <p:grpSpPr>
              <a:xfrm>
                <a:off x="6019800" y="4554587"/>
                <a:ext cx="2743200" cy="152400"/>
                <a:chOff x="5105400" y="4325987"/>
                <a:chExt cx="2743200" cy="152400"/>
              </a:xfrm>
            </p:grpSpPr>
            <p:sp>
              <p:nvSpPr>
                <p:cNvPr id="298" name="Right Brace 297"/>
                <p:cNvSpPr/>
                <p:nvPr/>
              </p:nvSpPr>
              <p:spPr>
                <a:xfrm rot="5400000">
                  <a:off x="5486400" y="394498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9" name="Right Brace 298"/>
                <p:cNvSpPr/>
                <p:nvPr/>
              </p:nvSpPr>
              <p:spPr>
                <a:xfrm rot="5400000">
                  <a:off x="7315200" y="394498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91" name="Group 131"/>
            <p:cNvGrpSpPr/>
            <p:nvPr/>
          </p:nvGrpSpPr>
          <p:grpSpPr>
            <a:xfrm>
              <a:off x="4343400" y="4705350"/>
              <a:ext cx="4419600" cy="338554"/>
              <a:chOff x="4343400" y="4705350"/>
              <a:chExt cx="4419600" cy="338554"/>
            </a:xfrm>
          </p:grpSpPr>
          <p:sp>
            <p:nvSpPr>
              <p:cNvPr id="292" name="TextBox 291"/>
              <p:cNvSpPr txBox="1"/>
              <p:nvPr/>
            </p:nvSpPr>
            <p:spPr>
              <a:xfrm>
                <a:off x="4343400" y="470535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SIS6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293" name="Group 128"/>
              <p:cNvGrpSpPr/>
              <p:nvPr/>
            </p:nvGrpSpPr>
            <p:grpSpPr>
              <a:xfrm>
                <a:off x="5105400" y="4798427"/>
                <a:ext cx="3657600" cy="152400"/>
                <a:chOff x="5105400" y="4341227"/>
                <a:chExt cx="3657600" cy="152400"/>
              </a:xfrm>
            </p:grpSpPr>
            <p:sp>
              <p:nvSpPr>
                <p:cNvPr id="294" name="Right Brace 293"/>
                <p:cNvSpPr/>
                <p:nvPr/>
              </p:nvSpPr>
              <p:spPr>
                <a:xfrm rot="5400000">
                  <a:off x="5486400" y="396022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5" name="Right Brace 294"/>
                <p:cNvSpPr/>
                <p:nvPr/>
              </p:nvSpPr>
              <p:spPr>
                <a:xfrm rot="5400000">
                  <a:off x="8229600" y="396022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00" name="Group 599"/>
          <p:cNvGrpSpPr/>
          <p:nvPr/>
        </p:nvGrpSpPr>
        <p:grpSpPr>
          <a:xfrm>
            <a:off x="5791200" y="1657350"/>
            <a:ext cx="3497263" cy="838200"/>
            <a:chOff x="5791200" y="1657350"/>
            <a:chExt cx="3497263" cy="838200"/>
          </a:xfrm>
        </p:grpSpPr>
        <p:graphicFrame>
          <p:nvGraphicFramePr>
            <p:cNvPr id="61448" name="Object 8"/>
            <p:cNvGraphicFramePr>
              <a:graphicFrameLocks noChangeAspect="1"/>
            </p:cNvGraphicFramePr>
            <p:nvPr/>
          </p:nvGraphicFramePr>
          <p:xfrm>
            <a:off x="7924800" y="2030412"/>
            <a:ext cx="1363663" cy="465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53" name="Document" r:id="rId11" imgW="1366239" imgH="465066" progId="Word.Document.12">
                    <p:embed/>
                  </p:oleObj>
                </mc:Choice>
                <mc:Fallback>
                  <p:oleObj name="Document" r:id="rId11" imgW="1366239" imgH="465066" progId="Word.Document.12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24800" y="2030412"/>
                          <a:ext cx="1363663" cy="4651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99" name="Group 598"/>
            <p:cNvGrpSpPr/>
            <p:nvPr/>
          </p:nvGrpSpPr>
          <p:grpSpPr>
            <a:xfrm>
              <a:off x="5791200" y="1657350"/>
              <a:ext cx="2362994" cy="838200"/>
              <a:chOff x="5791200" y="1657350"/>
              <a:chExt cx="2362994" cy="838200"/>
            </a:xfrm>
          </p:grpSpPr>
          <p:cxnSp>
            <p:nvCxnSpPr>
              <p:cNvPr id="125" name="Curved Connector 124"/>
              <p:cNvCxnSpPr>
                <a:stCxn id="65" idx="0"/>
                <a:endCxn id="59" idx="6"/>
              </p:cNvCxnSpPr>
              <p:nvPr/>
            </p:nvCxnSpPr>
            <p:spPr>
              <a:xfrm rot="16200000" flipV="1">
                <a:off x="7848600" y="2038350"/>
                <a:ext cx="152400" cy="457200"/>
              </a:xfrm>
              <a:prstGeom prst="curvedConnector2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urved Connector 127"/>
              <p:cNvCxnSpPr>
                <a:stCxn id="65" idx="0"/>
                <a:endCxn id="57" idx="7"/>
              </p:cNvCxnSpPr>
              <p:nvPr/>
            </p:nvCxnSpPr>
            <p:spPr>
              <a:xfrm rot="16200000" flipV="1">
                <a:off x="7162801" y="1352550"/>
                <a:ext cx="564963" cy="1416237"/>
              </a:xfrm>
              <a:prstGeom prst="curvedConnector3">
                <a:avLst>
                  <a:gd name="adj1" fmla="val 148364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urved Connector 130"/>
              <p:cNvCxnSpPr>
                <a:stCxn id="65" idx="0"/>
                <a:endCxn id="63" idx="0"/>
              </p:cNvCxnSpPr>
              <p:nvPr/>
            </p:nvCxnSpPr>
            <p:spPr>
              <a:xfrm rot="16200000" flipV="1">
                <a:off x="7505700" y="1695450"/>
                <a:ext cx="1588" cy="1295400"/>
              </a:xfrm>
              <a:prstGeom prst="curvedConnector3">
                <a:avLst>
                  <a:gd name="adj1" fmla="val 23931368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urved Connector 135"/>
              <p:cNvCxnSpPr>
                <a:stCxn id="65" idx="0"/>
                <a:endCxn id="62" idx="0"/>
              </p:cNvCxnSpPr>
              <p:nvPr/>
            </p:nvCxnSpPr>
            <p:spPr>
              <a:xfrm rot="16200000" flipH="1" flipV="1">
                <a:off x="7696200" y="2038350"/>
                <a:ext cx="152400" cy="762000"/>
              </a:xfrm>
              <a:prstGeom prst="curvedConnector3">
                <a:avLst>
                  <a:gd name="adj1" fmla="val -15000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0" name="Curved Connector 559"/>
              <p:cNvCxnSpPr>
                <a:stCxn id="65" idx="0"/>
                <a:endCxn id="268" idx="0"/>
              </p:cNvCxnSpPr>
              <p:nvPr/>
            </p:nvCxnSpPr>
            <p:spPr>
              <a:xfrm rot="16200000" flipV="1">
                <a:off x="6629400" y="819150"/>
                <a:ext cx="685800" cy="2362200"/>
              </a:xfrm>
              <a:prstGeom prst="curvedConnector3">
                <a:avLst>
                  <a:gd name="adj1" fmla="val 18259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Curved Connector 585"/>
              <p:cNvCxnSpPr>
                <a:stCxn id="65" idx="0"/>
                <a:endCxn id="61" idx="6"/>
              </p:cNvCxnSpPr>
              <p:nvPr/>
            </p:nvCxnSpPr>
            <p:spPr>
              <a:xfrm rot="16200000" flipV="1">
                <a:off x="7581900" y="1771650"/>
                <a:ext cx="609600" cy="533400"/>
              </a:xfrm>
              <a:prstGeom prst="curvedConnector2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61450" name="Object 10"/>
          <p:cNvGraphicFramePr>
            <a:graphicFrameLocks noChangeAspect="1"/>
          </p:cNvGraphicFramePr>
          <p:nvPr/>
        </p:nvGraphicFramePr>
        <p:xfrm>
          <a:off x="284163" y="985837"/>
          <a:ext cx="4103687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4" name="Document" r:id="rId14" imgW="4099861" imgH="1053428" progId="Word.Document.12">
                  <p:embed/>
                </p:oleObj>
              </mc:Choice>
              <mc:Fallback>
                <p:oleObj name="Document" r:id="rId14" imgW="4099861" imgH="1053428" progId="Word.Document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985837"/>
                        <a:ext cx="4103687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3" name="Group 182"/>
          <p:cNvGrpSpPr/>
          <p:nvPr/>
        </p:nvGrpSpPr>
        <p:grpSpPr>
          <a:xfrm>
            <a:off x="5105400" y="1851089"/>
            <a:ext cx="3657603" cy="1711261"/>
            <a:chOff x="5105400" y="1536514"/>
            <a:chExt cx="3657603" cy="1711261"/>
          </a:xfrm>
        </p:grpSpPr>
        <p:grpSp>
          <p:nvGrpSpPr>
            <p:cNvPr id="204" name="Group 26"/>
            <p:cNvGrpSpPr/>
            <p:nvPr/>
          </p:nvGrpSpPr>
          <p:grpSpPr>
            <a:xfrm>
              <a:off x="5105400" y="1536514"/>
              <a:ext cx="3651504" cy="1416236"/>
              <a:chOff x="5105400" y="1841314"/>
              <a:chExt cx="3651504" cy="1416236"/>
            </a:xfrm>
          </p:grpSpPr>
          <p:sp>
            <p:nvSpPr>
              <p:cNvPr id="222" name="Right Brace 221"/>
              <p:cNvSpPr/>
              <p:nvPr/>
            </p:nvSpPr>
            <p:spPr>
              <a:xfrm rot="16200000">
                <a:off x="53309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3" name="Right Brace 222"/>
              <p:cNvSpPr/>
              <p:nvPr/>
            </p:nvSpPr>
            <p:spPr>
              <a:xfrm rot="16200000">
                <a:off x="59405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4" name="Right Brace 223"/>
              <p:cNvSpPr/>
              <p:nvPr/>
            </p:nvSpPr>
            <p:spPr>
              <a:xfrm rot="16200000">
                <a:off x="65501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5" name="Right Brace 224"/>
              <p:cNvSpPr/>
              <p:nvPr/>
            </p:nvSpPr>
            <p:spPr>
              <a:xfrm rot="16200000">
                <a:off x="71597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Right Brace 225"/>
              <p:cNvSpPr/>
              <p:nvPr/>
            </p:nvSpPr>
            <p:spPr>
              <a:xfrm rot="16200000">
                <a:off x="77693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Right Brace 226"/>
              <p:cNvSpPr/>
              <p:nvPr/>
            </p:nvSpPr>
            <p:spPr>
              <a:xfrm rot="16200000">
                <a:off x="83789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8" name="Straight Arrow Connector 227"/>
              <p:cNvCxnSpPr>
                <a:stCxn id="222" idx="1"/>
              </p:cNvCxnSpPr>
              <p:nvPr/>
            </p:nvCxnSpPr>
            <p:spPr>
              <a:xfrm rot="5400000" flipH="1" flipV="1">
                <a:off x="5027676" y="2341626"/>
                <a:ext cx="1143000" cy="384048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Arrow Connector 228"/>
              <p:cNvCxnSpPr>
                <a:stCxn id="223" idx="1"/>
              </p:cNvCxnSpPr>
              <p:nvPr/>
            </p:nvCxnSpPr>
            <p:spPr>
              <a:xfrm rot="5400000" flipH="1" flipV="1">
                <a:off x="5713475" y="2296989"/>
                <a:ext cx="1111437" cy="504885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Arrow Connector 229"/>
              <p:cNvCxnSpPr>
                <a:stCxn id="224" idx="1"/>
              </p:cNvCxnSpPr>
              <p:nvPr/>
            </p:nvCxnSpPr>
            <p:spPr>
              <a:xfrm rot="5400000" flipH="1" flipV="1">
                <a:off x="6513576" y="2760726"/>
                <a:ext cx="457200" cy="231648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Arrow Connector 230"/>
              <p:cNvCxnSpPr>
                <a:stCxn id="225" idx="1"/>
              </p:cNvCxnSpPr>
              <p:nvPr/>
            </p:nvCxnSpPr>
            <p:spPr>
              <a:xfrm rot="5400000" flipH="1" flipV="1">
                <a:off x="7161276" y="2875026"/>
                <a:ext cx="304800" cy="155448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Arrow Connector 231"/>
              <p:cNvCxnSpPr>
                <a:stCxn id="226" idx="1"/>
              </p:cNvCxnSpPr>
              <p:nvPr/>
            </p:nvCxnSpPr>
            <p:spPr>
              <a:xfrm rot="5400000" flipH="1">
                <a:off x="7313676" y="2573274"/>
                <a:ext cx="762000" cy="301752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Arrow Connector 232"/>
              <p:cNvCxnSpPr>
                <a:stCxn id="227" idx="1"/>
              </p:cNvCxnSpPr>
              <p:nvPr/>
            </p:nvCxnSpPr>
            <p:spPr>
              <a:xfrm rot="5400000" flipH="1">
                <a:off x="7383339" y="2033338"/>
                <a:ext cx="1263837" cy="879789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" name="Group 93"/>
            <p:cNvGrpSpPr/>
            <p:nvPr/>
          </p:nvGrpSpPr>
          <p:grpSpPr>
            <a:xfrm>
              <a:off x="5105400" y="2876550"/>
              <a:ext cx="1828800" cy="369332"/>
              <a:chOff x="5105398" y="3189514"/>
              <a:chExt cx="2743199" cy="369332"/>
            </a:xfrm>
          </p:grpSpPr>
          <p:sp>
            <p:nvSpPr>
              <p:cNvPr id="216" name="Rectangle 215"/>
              <p:cNvSpPr/>
              <p:nvPr/>
            </p:nvSpPr>
            <p:spPr>
              <a:xfrm>
                <a:off x="5105398" y="3259880"/>
                <a:ext cx="2743199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217" name="Straight Arrow Connector 216"/>
              <p:cNvCxnSpPr>
                <a:stCxn id="219" idx="1"/>
                <a:endCxn id="216" idx="1"/>
              </p:cNvCxnSpPr>
              <p:nvPr/>
            </p:nvCxnSpPr>
            <p:spPr>
              <a:xfrm rot="10800000">
                <a:off x="5105399" y="3374180"/>
                <a:ext cx="1136920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Arrow Connector 217"/>
              <p:cNvCxnSpPr>
                <a:stCxn id="219" idx="3"/>
                <a:endCxn id="216" idx="3"/>
              </p:cNvCxnSpPr>
              <p:nvPr/>
            </p:nvCxnSpPr>
            <p:spPr>
              <a:xfrm>
                <a:off x="6711677" y="3374180"/>
                <a:ext cx="1136920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TextBox 218"/>
              <p:cNvSpPr txBox="1"/>
              <p:nvPr/>
            </p:nvSpPr>
            <p:spPr>
              <a:xfrm>
                <a:off x="6242318" y="3189514"/>
                <a:ext cx="4693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b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9" name="Group 98"/>
            <p:cNvGrpSpPr/>
            <p:nvPr/>
          </p:nvGrpSpPr>
          <p:grpSpPr>
            <a:xfrm>
              <a:off x="6934202" y="2878443"/>
              <a:ext cx="1828801" cy="369332"/>
              <a:chOff x="5105399" y="3189514"/>
              <a:chExt cx="2743200" cy="369332"/>
            </a:xfrm>
          </p:grpSpPr>
          <p:sp>
            <p:nvSpPr>
              <p:cNvPr id="210" name="Rectangle 209"/>
              <p:cNvSpPr/>
              <p:nvPr/>
            </p:nvSpPr>
            <p:spPr>
              <a:xfrm>
                <a:off x="5105399" y="3260132"/>
                <a:ext cx="27432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211" name="Straight Arrow Connector 210"/>
              <p:cNvCxnSpPr>
                <a:stCxn id="214" idx="1"/>
                <a:endCxn id="210" idx="1"/>
              </p:cNvCxnSpPr>
              <p:nvPr/>
            </p:nvCxnSpPr>
            <p:spPr>
              <a:xfrm rot="10800000" flipV="1">
                <a:off x="5105399" y="3374180"/>
                <a:ext cx="1175393" cy="252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Arrow Connector 211"/>
              <p:cNvCxnSpPr>
                <a:stCxn id="214" idx="3"/>
                <a:endCxn id="210" idx="3"/>
              </p:cNvCxnSpPr>
              <p:nvPr/>
            </p:nvCxnSpPr>
            <p:spPr>
              <a:xfrm>
                <a:off x="6673207" y="3374180"/>
                <a:ext cx="1175392" cy="252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TextBox 213"/>
              <p:cNvSpPr txBox="1"/>
              <p:nvPr/>
            </p:nvSpPr>
            <p:spPr>
              <a:xfrm>
                <a:off x="6280793" y="3189514"/>
                <a:ext cx="3924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r</a:t>
                </a:r>
                <a:endParaRPr lang="en-US" i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15" name="Group 214"/>
          <p:cNvGrpSpPr/>
          <p:nvPr/>
        </p:nvGrpSpPr>
        <p:grpSpPr>
          <a:xfrm>
            <a:off x="4343400" y="3191125"/>
            <a:ext cx="4419600" cy="1852779"/>
            <a:chOff x="685800" y="3191125"/>
            <a:chExt cx="4419600" cy="1852779"/>
          </a:xfrm>
        </p:grpSpPr>
        <p:grpSp>
          <p:nvGrpSpPr>
            <p:cNvPr id="165" name="Group 164"/>
            <p:cNvGrpSpPr/>
            <p:nvPr/>
          </p:nvGrpSpPr>
          <p:grpSpPr>
            <a:xfrm>
              <a:off x="1447798" y="3191125"/>
              <a:ext cx="2743204" cy="371225"/>
              <a:chOff x="5105401" y="3191125"/>
              <a:chExt cx="3657610" cy="371225"/>
            </a:xfrm>
          </p:grpSpPr>
          <p:sp>
            <p:nvSpPr>
              <p:cNvPr id="166" name="Rectangle 165"/>
              <p:cNvSpPr/>
              <p:nvPr/>
            </p:nvSpPr>
            <p:spPr>
              <a:xfrm>
                <a:off x="5105401" y="3261491"/>
                <a:ext cx="1828801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167" name="Straight Arrow Connector 166"/>
              <p:cNvCxnSpPr>
                <a:stCxn id="169" idx="1"/>
                <a:endCxn id="166" idx="1"/>
              </p:cNvCxnSpPr>
              <p:nvPr/>
            </p:nvCxnSpPr>
            <p:spPr>
              <a:xfrm rot="10800000">
                <a:off x="5105402" y="3375791"/>
                <a:ext cx="705796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Arrow Connector 167"/>
              <p:cNvCxnSpPr>
                <a:stCxn id="169" idx="3"/>
                <a:endCxn id="166" idx="3"/>
              </p:cNvCxnSpPr>
              <p:nvPr/>
            </p:nvCxnSpPr>
            <p:spPr>
              <a:xfrm>
                <a:off x="6228406" y="3375791"/>
                <a:ext cx="705797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TextBox 168"/>
              <p:cNvSpPr txBox="1"/>
              <p:nvPr/>
            </p:nvSpPr>
            <p:spPr>
              <a:xfrm>
                <a:off x="5811197" y="3191125"/>
                <a:ext cx="4172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b</a:t>
                </a:r>
                <a:endParaRPr lang="en-US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6934206" y="3260209"/>
                <a:ext cx="1828805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171" name="Straight Arrow Connector 170"/>
              <p:cNvCxnSpPr>
                <a:stCxn id="173" idx="1"/>
                <a:endCxn id="170" idx="1"/>
              </p:cNvCxnSpPr>
              <p:nvPr/>
            </p:nvCxnSpPr>
            <p:spPr>
              <a:xfrm rot="10800000">
                <a:off x="6934206" y="3374510"/>
                <a:ext cx="739990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Arrow Connector 171"/>
              <p:cNvCxnSpPr>
                <a:stCxn id="173" idx="3"/>
                <a:endCxn id="170" idx="3"/>
              </p:cNvCxnSpPr>
              <p:nvPr/>
            </p:nvCxnSpPr>
            <p:spPr>
              <a:xfrm flipV="1">
                <a:off x="8023010" y="3374509"/>
                <a:ext cx="740001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TextBox 172"/>
              <p:cNvSpPr txBox="1"/>
              <p:nvPr/>
            </p:nvSpPr>
            <p:spPr>
              <a:xfrm>
                <a:off x="7674195" y="3193018"/>
                <a:ext cx="3488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r</a:t>
                </a:r>
                <a:endParaRPr lang="en-US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>
              <a:off x="685800" y="3486150"/>
              <a:ext cx="3505200" cy="1557754"/>
              <a:chOff x="228600" y="3486150"/>
              <a:chExt cx="3505200" cy="1557754"/>
            </a:xfrm>
          </p:grpSpPr>
          <p:sp>
            <p:nvSpPr>
              <p:cNvPr id="201" name="TextBox 200"/>
              <p:cNvSpPr txBox="1"/>
              <p:nvPr/>
            </p:nvSpPr>
            <p:spPr>
              <a:xfrm>
                <a:off x="228600" y="348615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SIS1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228600" y="372999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SIS2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>
                <a:off x="228600" y="397383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SIS3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228600" y="421767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SIS4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8" name="TextBox 187"/>
              <p:cNvSpPr txBox="1"/>
              <p:nvPr/>
            </p:nvSpPr>
            <p:spPr>
              <a:xfrm>
                <a:off x="228600" y="446151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SIS5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228600" y="4705350"/>
                <a:ext cx="68640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SIS6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202" name="Group 201"/>
              <p:cNvGrpSpPr/>
              <p:nvPr/>
            </p:nvGrpSpPr>
            <p:grpSpPr>
              <a:xfrm>
                <a:off x="990600" y="3579227"/>
                <a:ext cx="2743200" cy="1371600"/>
                <a:chOff x="990600" y="3579227"/>
                <a:chExt cx="3657600" cy="1371600"/>
              </a:xfrm>
            </p:grpSpPr>
            <p:sp>
              <p:nvSpPr>
                <p:cNvPr id="200" name="Right Brace 48"/>
                <p:cNvSpPr/>
                <p:nvPr/>
              </p:nvSpPr>
              <p:spPr>
                <a:xfrm rot="5400000">
                  <a:off x="1831848" y="2744075"/>
                  <a:ext cx="152400" cy="1822704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9" name="Right Brace 198"/>
                <p:cNvSpPr/>
                <p:nvPr/>
              </p:nvSpPr>
              <p:spPr>
                <a:xfrm rot="5400000">
                  <a:off x="3654552" y="2987915"/>
                  <a:ext cx="152400" cy="1822704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7" name="Right Brace 196"/>
                <p:cNvSpPr/>
                <p:nvPr/>
              </p:nvSpPr>
              <p:spPr>
                <a:xfrm rot="5400000">
                  <a:off x="2740152" y="3231755"/>
                  <a:ext cx="152400" cy="1822704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3" name="Group 124"/>
                <p:cNvGrpSpPr/>
                <p:nvPr/>
              </p:nvGrpSpPr>
              <p:grpSpPr>
                <a:xfrm>
                  <a:off x="990600" y="4324350"/>
                  <a:ext cx="2743200" cy="152400"/>
                  <a:chOff x="5105400" y="4324350"/>
                  <a:chExt cx="2743200" cy="152400"/>
                </a:xfrm>
              </p:grpSpPr>
              <p:sp>
                <p:nvSpPr>
                  <p:cNvPr id="194" name="Right Brace 193"/>
                  <p:cNvSpPr/>
                  <p:nvPr/>
                </p:nvSpPr>
                <p:spPr>
                  <a:xfrm rot="5400000">
                    <a:off x="5486400" y="3943350"/>
                    <a:ext cx="152400" cy="914400"/>
                  </a:xfrm>
                  <a:prstGeom prst="rightBrace">
                    <a:avLst>
                      <a:gd name="adj1" fmla="val 40434"/>
                      <a:gd name="adj2" fmla="val 50000"/>
                    </a:avLst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5" name="Right Brace 194"/>
                  <p:cNvSpPr/>
                  <p:nvPr/>
                </p:nvSpPr>
                <p:spPr>
                  <a:xfrm rot="5400000">
                    <a:off x="7315200" y="3943350"/>
                    <a:ext cx="152400" cy="914400"/>
                  </a:xfrm>
                  <a:prstGeom prst="rightBrace">
                    <a:avLst>
                      <a:gd name="adj1" fmla="val 40434"/>
                      <a:gd name="adj2" fmla="val 50000"/>
                    </a:avLst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89" name="Group 125"/>
                <p:cNvGrpSpPr/>
                <p:nvPr/>
              </p:nvGrpSpPr>
              <p:grpSpPr>
                <a:xfrm>
                  <a:off x="1905000" y="4554587"/>
                  <a:ext cx="2743200" cy="152400"/>
                  <a:chOff x="5105400" y="4325987"/>
                  <a:chExt cx="2743200" cy="152400"/>
                </a:xfrm>
              </p:grpSpPr>
              <p:sp>
                <p:nvSpPr>
                  <p:cNvPr id="190" name="Right Brace 189"/>
                  <p:cNvSpPr/>
                  <p:nvPr/>
                </p:nvSpPr>
                <p:spPr>
                  <a:xfrm rot="5400000">
                    <a:off x="5486400" y="3944987"/>
                    <a:ext cx="152400" cy="914400"/>
                  </a:xfrm>
                  <a:prstGeom prst="rightBrace">
                    <a:avLst>
                      <a:gd name="adj1" fmla="val 40434"/>
                      <a:gd name="adj2" fmla="val 50000"/>
                    </a:avLst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1" name="Right Brace 190"/>
                  <p:cNvSpPr/>
                  <p:nvPr/>
                </p:nvSpPr>
                <p:spPr>
                  <a:xfrm rot="5400000">
                    <a:off x="7315200" y="3944987"/>
                    <a:ext cx="152400" cy="914400"/>
                  </a:xfrm>
                  <a:prstGeom prst="rightBrace">
                    <a:avLst>
                      <a:gd name="adj1" fmla="val 40434"/>
                      <a:gd name="adj2" fmla="val 50000"/>
                    </a:avLst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85" name="Group 128"/>
                <p:cNvGrpSpPr/>
                <p:nvPr/>
              </p:nvGrpSpPr>
              <p:grpSpPr>
                <a:xfrm>
                  <a:off x="990600" y="4798427"/>
                  <a:ext cx="3657600" cy="152400"/>
                  <a:chOff x="5105400" y="4341227"/>
                  <a:chExt cx="3657600" cy="152400"/>
                </a:xfrm>
              </p:grpSpPr>
              <p:sp>
                <p:nvSpPr>
                  <p:cNvPr id="186" name="Right Brace 185"/>
                  <p:cNvSpPr/>
                  <p:nvPr/>
                </p:nvSpPr>
                <p:spPr>
                  <a:xfrm rot="5400000">
                    <a:off x="5486400" y="3960227"/>
                    <a:ext cx="152400" cy="914400"/>
                  </a:xfrm>
                  <a:prstGeom prst="rightBrace">
                    <a:avLst>
                      <a:gd name="adj1" fmla="val 40434"/>
                      <a:gd name="adj2" fmla="val 50000"/>
                    </a:avLst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7" name="Right Brace 186"/>
                  <p:cNvSpPr/>
                  <p:nvPr/>
                </p:nvSpPr>
                <p:spPr>
                  <a:xfrm rot="5400000">
                    <a:off x="8229600" y="3960227"/>
                    <a:ext cx="152400" cy="914400"/>
                  </a:xfrm>
                  <a:prstGeom prst="rightBrace">
                    <a:avLst>
                      <a:gd name="adj1" fmla="val 40434"/>
                      <a:gd name="adj2" fmla="val 50000"/>
                    </a:avLst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13" name="Group 212"/>
            <p:cNvGrpSpPr/>
            <p:nvPr/>
          </p:nvGrpSpPr>
          <p:grpSpPr>
            <a:xfrm>
              <a:off x="4191000" y="3191125"/>
              <a:ext cx="914400" cy="369332"/>
              <a:chOff x="3733800" y="3343525"/>
              <a:chExt cx="914400" cy="369332"/>
            </a:xfrm>
          </p:grpSpPr>
          <p:sp>
            <p:nvSpPr>
              <p:cNvPr id="139" name="Rectangle 138"/>
              <p:cNvSpPr/>
              <p:nvPr/>
            </p:nvSpPr>
            <p:spPr>
              <a:xfrm>
                <a:off x="3733800" y="3413891"/>
                <a:ext cx="914400" cy="22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206" name="Straight Arrow Connector 205"/>
              <p:cNvCxnSpPr>
                <a:stCxn id="208" idx="1"/>
                <a:endCxn id="139" idx="1"/>
              </p:cNvCxnSpPr>
              <p:nvPr/>
            </p:nvCxnSpPr>
            <p:spPr>
              <a:xfrm rot="10800000">
                <a:off x="3733801" y="3528191"/>
                <a:ext cx="326395" cy="1588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>
                <a:stCxn id="208" idx="3"/>
                <a:endCxn id="139" idx="3"/>
              </p:cNvCxnSpPr>
              <p:nvPr/>
            </p:nvCxnSpPr>
            <p:spPr>
              <a:xfrm>
                <a:off x="4373101" y="3528191"/>
                <a:ext cx="275099" cy="1588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TextBox 207"/>
              <p:cNvSpPr txBox="1"/>
              <p:nvPr/>
            </p:nvSpPr>
            <p:spPr>
              <a:xfrm>
                <a:off x="4060195" y="3343525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</a:t>
                </a:r>
                <a:endParaRPr lang="en-US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47" name="Group 246"/>
          <p:cNvGrpSpPr/>
          <p:nvPr/>
        </p:nvGrpSpPr>
        <p:grpSpPr>
          <a:xfrm>
            <a:off x="5407151" y="2004596"/>
            <a:ext cx="872981" cy="1110329"/>
            <a:chOff x="5407151" y="2004596"/>
            <a:chExt cx="872981" cy="1110329"/>
          </a:xfrm>
        </p:grpSpPr>
        <p:sp>
          <p:nvSpPr>
            <p:cNvPr id="234" name="Oval 233"/>
            <p:cNvSpPr/>
            <p:nvPr/>
          </p:nvSpPr>
          <p:spPr>
            <a:xfrm>
              <a:off x="59436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43" name="Group 242"/>
            <p:cNvGrpSpPr/>
            <p:nvPr/>
          </p:nvGrpSpPr>
          <p:grpSpPr>
            <a:xfrm>
              <a:off x="5407151" y="2004596"/>
              <a:ext cx="872981" cy="1110329"/>
              <a:chOff x="5574835" y="2453682"/>
              <a:chExt cx="872981" cy="1110329"/>
            </a:xfrm>
          </p:grpSpPr>
          <p:sp>
            <p:nvSpPr>
              <p:cNvPr id="235" name="TextBox 234"/>
              <p:cNvSpPr txBox="1"/>
              <p:nvPr/>
            </p:nvSpPr>
            <p:spPr>
              <a:xfrm>
                <a:off x="6073996" y="2453682"/>
                <a:ext cx="3738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n</a:t>
                </a:r>
                <a:r>
                  <a:rPr lang="en-US" sz="1600" baseline="-25000" dirty="0" smtClean="0">
                    <a:solidFill>
                      <a:schemeClr val="bg1"/>
                    </a:solidFill>
                  </a:rPr>
                  <a:t>1</a:t>
                </a:r>
                <a:endParaRPr lang="en-US" sz="1600" baseline="-250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38" name="Straight Arrow Connector 237"/>
              <p:cNvCxnSpPr>
                <a:stCxn id="222" idx="1"/>
                <a:endCxn id="234" idx="3"/>
              </p:cNvCxnSpPr>
              <p:nvPr/>
            </p:nvCxnSpPr>
            <p:spPr>
              <a:xfrm rot="5400000" flipH="1" flipV="1">
                <a:off x="5457172" y="2865262"/>
                <a:ext cx="816412" cy="581085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/>
      <p:bldP spid="1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SISR Cloud Progress Example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819150"/>
            <a:ext cx="5791200" cy="41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9151"/>
            <a:ext cx="8458200" cy="4114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Want to compare SISR with CR and NCPR</a:t>
            </a:r>
          </a:p>
          <a:p>
            <a:pPr lvl="1"/>
            <a:r>
              <a:rPr lang="en-US" dirty="0" smtClean="0"/>
              <a:t>NCPR – flooding and network coding</a:t>
            </a:r>
          </a:p>
          <a:p>
            <a:pPr lvl="1"/>
            <a:r>
              <a:rPr lang="en-US" dirty="0" smtClean="0"/>
              <a:t>CR – small set of bundle copies</a:t>
            </a:r>
          </a:p>
          <a:p>
            <a:pPr lvl="1"/>
            <a:r>
              <a:rPr lang="en-US" dirty="0" smtClean="0"/>
              <a:t>SISR – network coded bundle + redundancy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Configuration details:</a:t>
            </a:r>
          </a:p>
          <a:p>
            <a:pPr lvl="1"/>
            <a:r>
              <a:rPr lang="en-US" dirty="0" smtClean="0"/>
              <a:t>Area, node density and mobility models a rural community</a:t>
            </a:r>
          </a:p>
          <a:p>
            <a:pPr lvl="1"/>
            <a:r>
              <a:rPr lang="en-US" dirty="0" smtClean="0"/>
              <a:t>Single flow between a node pair at different distances</a:t>
            </a:r>
          </a:p>
          <a:p>
            <a:pPr lvl="1"/>
            <a:r>
              <a:rPr lang="en-US" dirty="0" smtClean="0"/>
              <a:t>Interested in evaluating: </a:t>
            </a:r>
          </a:p>
          <a:p>
            <a:pPr lvl="2"/>
            <a:r>
              <a:rPr lang="en-US" dirty="0" smtClean="0"/>
              <a:t>Bundle forwarding cost </a:t>
            </a:r>
          </a:p>
          <a:p>
            <a:pPr lvl="2"/>
            <a:r>
              <a:rPr lang="en-US" dirty="0" smtClean="0"/>
              <a:t>End-to-end delay</a:t>
            </a:r>
          </a:p>
          <a:p>
            <a:pPr lvl="2"/>
            <a:r>
              <a:rPr lang="en-US" dirty="0" smtClean="0"/>
              <a:t>Control channel load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Forwarding Cost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7337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Forwarding cost </a:t>
            </a:r>
          </a:p>
          <a:p>
            <a:pPr lvl="1"/>
            <a:r>
              <a:rPr lang="en-US" dirty="0" smtClean="0"/>
              <a:t>the amount of data forwarded in the network before delivery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NCPR – high cost of flooding</a:t>
            </a:r>
          </a:p>
          <a:p>
            <a:r>
              <a:rPr lang="en-US" dirty="0" smtClean="0"/>
              <a:t>CR – high cost of replication</a:t>
            </a:r>
          </a:p>
          <a:p>
            <a:r>
              <a:rPr lang="en-US" dirty="0" smtClean="0"/>
              <a:t>SISR – lowest cost</a:t>
            </a:r>
          </a:p>
          <a:p>
            <a:pPr lvl="1"/>
            <a:r>
              <a:rPr lang="en-US" dirty="0" smtClean="0"/>
              <a:t>Fraction of data on each path</a:t>
            </a:r>
          </a:p>
          <a:p>
            <a:pPr lvl="1"/>
            <a:r>
              <a:rPr lang="en-US" dirty="0" smtClean="0"/>
              <a:t>Improvements for multiple simultaneous flows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66820"/>
            <a:ext cx="4114800" cy="306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Overhead of Control Traffic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14800" cy="37337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Control channel load</a:t>
            </a:r>
          </a:p>
          <a:p>
            <a:pPr lvl="1"/>
            <a:r>
              <a:rPr lang="en-US" dirty="0" smtClean="0"/>
              <a:t>Position updates</a:t>
            </a:r>
          </a:p>
          <a:p>
            <a:pPr lvl="1"/>
            <a:r>
              <a:rPr lang="en-US" dirty="0" smtClean="0"/>
              <a:t>Bundle progress notifications</a:t>
            </a:r>
          </a:p>
          <a:p>
            <a:pPr lvl="1"/>
            <a:r>
              <a:rPr lang="en-US" dirty="0" smtClean="0"/>
              <a:t>Data encoding vectors (SISR only)</a:t>
            </a:r>
          </a:p>
          <a:p>
            <a:r>
              <a:rPr lang="en-US" dirty="0" smtClean="0"/>
              <a:t>Cellular channel gain</a:t>
            </a:r>
          </a:p>
          <a:p>
            <a:pPr lvl="1"/>
            <a:r>
              <a:rPr lang="en-US" dirty="0" smtClean="0"/>
              <a:t>Bundle size minus control traffic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Prevalence of position updates</a:t>
            </a:r>
          </a:p>
          <a:p>
            <a:r>
              <a:rPr lang="en-US" dirty="0" smtClean="0"/>
              <a:t>Higher gain for multiple flows</a:t>
            </a:r>
          </a:p>
          <a:p>
            <a:r>
              <a:rPr lang="en-US" dirty="0" smtClean="0"/>
              <a:t>Gain higher for CR, but SISR easier on client resources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49185"/>
            <a:ext cx="4114800" cy="309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57" name="Object 1"/>
          <p:cNvGraphicFramePr>
            <a:graphicFrameLocks noChangeAspect="1"/>
          </p:cNvGraphicFramePr>
          <p:nvPr/>
        </p:nvGraphicFramePr>
        <p:xfrm>
          <a:off x="3998845" y="883676"/>
          <a:ext cx="4992755" cy="318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58" name="Visio" r:id="rId4" imgW="5197951" imgH="3397722" progId="Visio.Drawing.11">
                  <p:embed/>
                </p:oleObj>
              </mc:Choice>
              <mc:Fallback>
                <p:oleObj name="Visio" r:id="rId4" imgW="5197951" imgH="3397722" progId="Visio.Drawing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8845" y="883676"/>
                        <a:ext cx="4992755" cy="318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Conclusions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Introduced Semi-Innovative Set Routing (SISR) </a:t>
            </a:r>
          </a:p>
          <a:p>
            <a:endParaRPr lang="en-US" dirty="0" smtClean="0"/>
          </a:p>
          <a:p>
            <a:r>
              <a:rPr lang="en-US" dirty="0" smtClean="0"/>
              <a:t>End-to-end management of NC and forwarding mechanisms</a:t>
            </a:r>
          </a:p>
          <a:p>
            <a:pPr lvl="1"/>
            <a:r>
              <a:rPr lang="en-US" dirty="0" smtClean="0"/>
              <a:t>Only innovative data forwarded</a:t>
            </a:r>
          </a:p>
          <a:p>
            <a:pPr lvl="1"/>
            <a:r>
              <a:rPr lang="en-US" dirty="0" smtClean="0"/>
              <a:t>Tolerates any number of losses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2X reduction in forwarding cost</a:t>
            </a:r>
          </a:p>
          <a:p>
            <a:pPr lvl="1"/>
            <a:r>
              <a:rPr lang="en-US" dirty="0" smtClean="0"/>
              <a:t>Lower cost of infrastructure and data services</a:t>
            </a:r>
          </a:p>
          <a:p>
            <a:pPr lvl="1"/>
            <a:r>
              <a:rPr lang="en-US" dirty="0" smtClean="0"/>
              <a:t>Make data services affordable for more clients</a:t>
            </a:r>
          </a:p>
          <a:p>
            <a:pPr lvl="1"/>
            <a:endParaRPr lang="en-US" dirty="0"/>
          </a:p>
        </p:txBody>
      </p:sp>
      <p:sp>
        <p:nvSpPr>
          <p:cNvPr id="63" name="Content Placeholder 62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Future work:</a:t>
            </a:r>
          </a:p>
          <a:p>
            <a:pPr lvl="1"/>
            <a:r>
              <a:rPr lang="en-US" dirty="0" smtClean="0"/>
              <a:t>Adaptation to different network settings</a:t>
            </a:r>
          </a:p>
          <a:p>
            <a:pPr lvl="1"/>
            <a:r>
              <a:rPr lang="en-US" dirty="0" smtClean="0"/>
              <a:t>Directional mesh networks with smart antennas</a:t>
            </a:r>
          </a:p>
          <a:p>
            <a:pPr lvl="1"/>
            <a:r>
              <a:rPr lang="en-US" dirty="0" smtClean="0"/>
              <a:t>Different ratios of data and control traffic propagation speeds</a:t>
            </a:r>
          </a:p>
          <a:p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1999" y="1352550"/>
            <a:ext cx="4302161" cy="29804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3000"/>
              </a:prstClr>
            </a:outerShdw>
          </a:effectLst>
        </p:spPr>
      </p:pic>
      <p:grpSp>
        <p:nvGrpSpPr>
          <p:cNvPr id="9" name="Group 8"/>
          <p:cNvGrpSpPr/>
          <p:nvPr/>
        </p:nvGrpSpPr>
        <p:grpSpPr>
          <a:xfrm>
            <a:off x="4343400" y="785396"/>
            <a:ext cx="4419600" cy="3996154"/>
            <a:chOff x="4343400" y="1047750"/>
            <a:chExt cx="4419600" cy="3996154"/>
          </a:xfrm>
        </p:grpSpPr>
        <p:sp>
          <p:nvSpPr>
            <p:cNvPr id="10" name="Oval 9"/>
            <p:cNvSpPr/>
            <p:nvPr/>
          </p:nvSpPr>
          <p:spPr>
            <a:xfrm>
              <a:off x="5638800" y="1657350"/>
              <a:ext cx="3048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001000" y="2343150"/>
              <a:ext cx="3048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181600" y="2419350"/>
              <a:ext cx="3048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8077200" y="1504950"/>
              <a:ext cx="3048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6096000" y="2495550"/>
              <a:ext cx="3048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77000" y="17335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781800" y="1123950"/>
              <a:ext cx="3048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73914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315200" y="15811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239000" y="24955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6705600" y="23431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620000" y="1047750"/>
              <a:ext cx="3048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943600" y="2038350"/>
              <a:ext cx="3048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105400" y="3257550"/>
              <a:ext cx="1828800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i="1" dirty="0" smtClean="0"/>
                <a:t>b</a:t>
              </a:r>
              <a:endParaRPr lang="en-US" i="1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5638800" y="1657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8001000" y="2343150"/>
              <a:ext cx="304800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934200" y="3257550"/>
              <a:ext cx="1828800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i="1" dirty="0" smtClean="0"/>
                <a:t>r</a:t>
              </a:r>
              <a:endParaRPr lang="en-US" i="1" dirty="0"/>
            </a:p>
          </p:txBody>
        </p:sp>
        <p:sp>
          <p:nvSpPr>
            <p:cNvPr id="27" name="Right Brace 26"/>
            <p:cNvSpPr/>
            <p:nvPr/>
          </p:nvSpPr>
          <p:spPr>
            <a:xfrm rot="16200000">
              <a:off x="5330952" y="2879598"/>
              <a:ext cx="152400" cy="603504"/>
            </a:xfrm>
            <a:prstGeom prst="rightBrace">
              <a:avLst>
                <a:gd name="adj1" fmla="val 4043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Brace 27"/>
            <p:cNvSpPr/>
            <p:nvPr/>
          </p:nvSpPr>
          <p:spPr>
            <a:xfrm rot="16200000">
              <a:off x="5940552" y="2879598"/>
              <a:ext cx="152400" cy="603504"/>
            </a:xfrm>
            <a:prstGeom prst="rightBrace">
              <a:avLst>
                <a:gd name="adj1" fmla="val 4043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Brace 28"/>
            <p:cNvSpPr/>
            <p:nvPr/>
          </p:nvSpPr>
          <p:spPr>
            <a:xfrm rot="16200000">
              <a:off x="6550152" y="2879598"/>
              <a:ext cx="152400" cy="603504"/>
            </a:xfrm>
            <a:prstGeom prst="rightBrace">
              <a:avLst>
                <a:gd name="adj1" fmla="val 4043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Brace 29"/>
            <p:cNvSpPr/>
            <p:nvPr/>
          </p:nvSpPr>
          <p:spPr>
            <a:xfrm rot="16200000">
              <a:off x="7159752" y="2879598"/>
              <a:ext cx="152400" cy="603504"/>
            </a:xfrm>
            <a:prstGeom prst="rightBrace">
              <a:avLst>
                <a:gd name="adj1" fmla="val 4043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Brace 30"/>
            <p:cNvSpPr/>
            <p:nvPr/>
          </p:nvSpPr>
          <p:spPr>
            <a:xfrm rot="16200000">
              <a:off x="7769352" y="2879598"/>
              <a:ext cx="152400" cy="603504"/>
            </a:xfrm>
            <a:prstGeom prst="rightBrace">
              <a:avLst>
                <a:gd name="adj1" fmla="val 4043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ight Brace 31"/>
            <p:cNvSpPr/>
            <p:nvPr/>
          </p:nvSpPr>
          <p:spPr>
            <a:xfrm rot="16200000">
              <a:off x="8378952" y="2879598"/>
              <a:ext cx="152400" cy="603504"/>
            </a:xfrm>
            <a:prstGeom prst="rightBrace">
              <a:avLst>
                <a:gd name="adj1" fmla="val 40434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>
              <a:stCxn id="27" idx="1"/>
              <a:endCxn id="24" idx="4"/>
            </p:cNvCxnSpPr>
            <p:nvPr/>
          </p:nvCxnSpPr>
          <p:spPr>
            <a:xfrm rot="5400000" flipH="1" flipV="1">
              <a:off x="5027676" y="2341626"/>
              <a:ext cx="1143000" cy="38404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28" idx="1"/>
              <a:endCxn id="15" idx="3"/>
            </p:cNvCxnSpPr>
            <p:nvPr/>
          </p:nvCxnSpPr>
          <p:spPr>
            <a:xfrm rot="5400000" flipH="1" flipV="1">
              <a:off x="5713475" y="2296989"/>
              <a:ext cx="1111437" cy="504885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9" idx="1"/>
              <a:endCxn id="20" idx="4"/>
            </p:cNvCxnSpPr>
            <p:nvPr/>
          </p:nvCxnSpPr>
          <p:spPr>
            <a:xfrm rot="5400000" flipH="1" flipV="1">
              <a:off x="6513576" y="2760726"/>
              <a:ext cx="457200" cy="23164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0" idx="1"/>
              <a:endCxn id="19" idx="4"/>
            </p:cNvCxnSpPr>
            <p:nvPr/>
          </p:nvCxnSpPr>
          <p:spPr>
            <a:xfrm rot="5400000" flipH="1" flipV="1">
              <a:off x="7161276" y="2875026"/>
              <a:ext cx="304800" cy="155448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1" idx="1"/>
              <a:endCxn id="17" idx="4"/>
            </p:cNvCxnSpPr>
            <p:nvPr/>
          </p:nvCxnSpPr>
          <p:spPr>
            <a:xfrm rot="5400000" flipH="1">
              <a:off x="7313676" y="2573274"/>
              <a:ext cx="762000" cy="301752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2" idx="1"/>
              <a:endCxn id="18" idx="5"/>
            </p:cNvCxnSpPr>
            <p:nvPr/>
          </p:nvCxnSpPr>
          <p:spPr>
            <a:xfrm rot="5400000" flipH="1">
              <a:off x="7383339" y="2033338"/>
              <a:ext cx="1263837" cy="879789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136"/>
            <p:cNvGrpSpPr/>
            <p:nvPr/>
          </p:nvGrpSpPr>
          <p:grpSpPr>
            <a:xfrm>
              <a:off x="4343400" y="3486150"/>
              <a:ext cx="2590800" cy="338554"/>
              <a:chOff x="4343400" y="3486150"/>
              <a:chExt cx="2590800" cy="338554"/>
            </a:xfrm>
          </p:grpSpPr>
          <p:sp>
            <p:nvSpPr>
              <p:cNvPr id="61" name="Right Brace 48"/>
              <p:cNvSpPr/>
              <p:nvPr/>
            </p:nvSpPr>
            <p:spPr>
              <a:xfrm rot="5400000">
                <a:off x="5946648" y="2744075"/>
                <a:ext cx="152400" cy="1822704"/>
              </a:xfrm>
              <a:prstGeom prst="rightBrace">
                <a:avLst>
                  <a:gd name="adj1" fmla="val 40434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343400" y="348615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SIS1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0" name="Group 135"/>
            <p:cNvGrpSpPr/>
            <p:nvPr/>
          </p:nvGrpSpPr>
          <p:grpSpPr>
            <a:xfrm>
              <a:off x="4343400" y="3729990"/>
              <a:ext cx="4413504" cy="338554"/>
              <a:chOff x="4343400" y="3729990"/>
              <a:chExt cx="4413504" cy="338554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4343400" y="372999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SIS2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0" name="Right Brace 59"/>
              <p:cNvSpPr/>
              <p:nvPr/>
            </p:nvSpPr>
            <p:spPr>
              <a:xfrm rot="5400000">
                <a:off x="7769352" y="2987915"/>
                <a:ext cx="152400" cy="1822704"/>
              </a:xfrm>
              <a:prstGeom prst="rightBrace">
                <a:avLst>
                  <a:gd name="adj1" fmla="val 40434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" name="Group 134"/>
            <p:cNvGrpSpPr/>
            <p:nvPr/>
          </p:nvGrpSpPr>
          <p:grpSpPr>
            <a:xfrm>
              <a:off x="4343400" y="3973830"/>
              <a:ext cx="3499104" cy="338554"/>
              <a:chOff x="4343400" y="3973830"/>
              <a:chExt cx="3499104" cy="338554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4343400" y="397383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SIS3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Right Brace 57"/>
              <p:cNvSpPr/>
              <p:nvPr/>
            </p:nvSpPr>
            <p:spPr>
              <a:xfrm rot="5400000">
                <a:off x="6854952" y="3231755"/>
                <a:ext cx="152400" cy="1822704"/>
              </a:xfrm>
              <a:prstGeom prst="rightBrace">
                <a:avLst>
                  <a:gd name="adj1" fmla="val 40434"/>
                  <a:gd name="adj2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133"/>
            <p:cNvGrpSpPr/>
            <p:nvPr/>
          </p:nvGrpSpPr>
          <p:grpSpPr>
            <a:xfrm>
              <a:off x="4343400" y="4217670"/>
              <a:ext cx="3505200" cy="338554"/>
              <a:chOff x="4343400" y="4217670"/>
              <a:chExt cx="3505200" cy="338554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4343400" y="421767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SIS4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54" name="Group 124"/>
              <p:cNvGrpSpPr/>
              <p:nvPr/>
            </p:nvGrpSpPr>
            <p:grpSpPr>
              <a:xfrm>
                <a:off x="5105400" y="4324350"/>
                <a:ext cx="2743200" cy="152400"/>
                <a:chOff x="5105400" y="4324350"/>
                <a:chExt cx="2743200" cy="152400"/>
              </a:xfrm>
            </p:grpSpPr>
            <p:sp>
              <p:nvSpPr>
                <p:cNvPr id="55" name="Right Brace 54"/>
                <p:cNvSpPr/>
                <p:nvPr/>
              </p:nvSpPr>
              <p:spPr>
                <a:xfrm rot="5400000">
                  <a:off x="5486400" y="3943350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ight Brace 55"/>
                <p:cNvSpPr/>
                <p:nvPr/>
              </p:nvSpPr>
              <p:spPr>
                <a:xfrm rot="5400000">
                  <a:off x="7315200" y="3943350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3" name="Group 132"/>
            <p:cNvGrpSpPr/>
            <p:nvPr/>
          </p:nvGrpSpPr>
          <p:grpSpPr>
            <a:xfrm>
              <a:off x="4343400" y="4461510"/>
              <a:ext cx="4419600" cy="338554"/>
              <a:chOff x="4343400" y="4461510"/>
              <a:chExt cx="4419600" cy="338554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4343400" y="446151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SIS5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50" name="Group 125"/>
              <p:cNvGrpSpPr/>
              <p:nvPr/>
            </p:nvGrpSpPr>
            <p:grpSpPr>
              <a:xfrm>
                <a:off x="6019800" y="4554587"/>
                <a:ext cx="2743200" cy="152400"/>
                <a:chOff x="5105400" y="4325987"/>
                <a:chExt cx="2743200" cy="152400"/>
              </a:xfrm>
            </p:grpSpPr>
            <p:sp>
              <p:nvSpPr>
                <p:cNvPr id="51" name="Right Brace 50"/>
                <p:cNvSpPr/>
                <p:nvPr/>
              </p:nvSpPr>
              <p:spPr>
                <a:xfrm rot="5400000">
                  <a:off x="5486400" y="394498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ight Brace 51"/>
                <p:cNvSpPr/>
                <p:nvPr/>
              </p:nvSpPr>
              <p:spPr>
                <a:xfrm rot="5400000">
                  <a:off x="7315200" y="394498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4" name="Group 131"/>
            <p:cNvGrpSpPr/>
            <p:nvPr/>
          </p:nvGrpSpPr>
          <p:grpSpPr>
            <a:xfrm>
              <a:off x="4343400" y="4705350"/>
              <a:ext cx="4419600" cy="338554"/>
              <a:chOff x="4343400" y="4705350"/>
              <a:chExt cx="4419600" cy="338554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4343400" y="470535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SIS6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46" name="Group 128"/>
              <p:cNvGrpSpPr/>
              <p:nvPr/>
            </p:nvGrpSpPr>
            <p:grpSpPr>
              <a:xfrm>
                <a:off x="5105400" y="4798427"/>
                <a:ext cx="3657600" cy="152400"/>
                <a:chOff x="5105400" y="4341227"/>
                <a:chExt cx="3657600" cy="152400"/>
              </a:xfrm>
            </p:grpSpPr>
            <p:sp>
              <p:nvSpPr>
                <p:cNvPr id="47" name="Right Brace 46"/>
                <p:cNvSpPr/>
                <p:nvPr/>
              </p:nvSpPr>
              <p:spPr>
                <a:xfrm rot="5400000">
                  <a:off x="5486400" y="396022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ight Brace 47"/>
                <p:cNvSpPr/>
                <p:nvPr/>
              </p:nvSpPr>
              <p:spPr>
                <a:xfrm rot="5400000">
                  <a:off x="8229600" y="396022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06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76600" y="2495550"/>
            <a:ext cx="2209800" cy="5488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52800" y="4095750"/>
            <a:ext cx="23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Mike Wittie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mwittie@cs.ucsb.edu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76600" y="2495550"/>
            <a:ext cx="2209800" cy="5488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76600" y="2495550"/>
            <a:ext cx="2209800" cy="5488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Backup Slides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Networking and the Digital Divide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14800" cy="373379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Digital Divide</a:t>
            </a:r>
          </a:p>
          <a:p>
            <a:pPr lvl="1"/>
            <a:r>
              <a:rPr lang="en-US" dirty="0" smtClean="0"/>
              <a:t>Low penetration of Internet services</a:t>
            </a:r>
          </a:p>
          <a:p>
            <a:pPr lvl="1"/>
            <a:r>
              <a:rPr lang="en-US" dirty="0" smtClean="0"/>
              <a:t>Higher price</a:t>
            </a:r>
          </a:p>
          <a:p>
            <a:pPr lvl="1"/>
            <a:r>
              <a:rPr lang="en-US" dirty="0" smtClean="0"/>
              <a:t>Lack of adequate infrastructure</a:t>
            </a:r>
          </a:p>
          <a:p>
            <a:r>
              <a:rPr lang="en-US" dirty="0" smtClean="0"/>
              <a:t>Success of cellular deployments</a:t>
            </a:r>
          </a:p>
          <a:p>
            <a:pPr lvl="1"/>
            <a:r>
              <a:rPr lang="en-US" dirty="0" smtClean="0"/>
              <a:t>No data services</a:t>
            </a:r>
          </a:p>
          <a:p>
            <a:pPr lvl="1"/>
            <a:r>
              <a:rPr lang="en-US" dirty="0" smtClean="0"/>
              <a:t>High subscription price</a:t>
            </a:r>
          </a:p>
          <a:p>
            <a:r>
              <a:rPr lang="en-US" dirty="0" smtClean="0"/>
              <a:t>Rural mesh networks</a:t>
            </a:r>
          </a:p>
          <a:p>
            <a:pPr lvl="1"/>
            <a:r>
              <a:rPr lang="en-US" dirty="0" smtClean="0"/>
              <a:t>Local communication patterns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Goals: </a:t>
            </a:r>
          </a:p>
          <a:p>
            <a:pPr lvl="1"/>
            <a:r>
              <a:rPr lang="en-US" b="1" dirty="0" smtClean="0"/>
              <a:t>Low cost data communications</a:t>
            </a:r>
          </a:p>
          <a:p>
            <a:pPr lvl="1"/>
            <a:r>
              <a:rPr lang="en-US" b="1" dirty="0" smtClean="0"/>
              <a:t>Leverage cellular deployments</a:t>
            </a:r>
          </a:p>
          <a:p>
            <a:pPr lvl="1"/>
            <a:r>
              <a:rPr lang="en-US" b="1" dirty="0" smtClean="0"/>
              <a:t>Cater to local communications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267200" y="1200150"/>
          <a:ext cx="464820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428750"/>
            <a:ext cx="4302161" cy="29804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3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819150"/>
            <a:ext cx="3886200" cy="4114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Want to compare SISR with CR and NCPR</a:t>
            </a:r>
          </a:p>
          <a:p>
            <a:r>
              <a:rPr lang="en-US" dirty="0" smtClean="0"/>
              <a:t>Configuration details:</a:t>
            </a:r>
          </a:p>
          <a:p>
            <a:pPr lvl="1"/>
            <a:r>
              <a:rPr lang="en-US" dirty="0" smtClean="0"/>
              <a:t>Area, node density and mobility models a rural community</a:t>
            </a:r>
          </a:p>
          <a:p>
            <a:pPr lvl="1"/>
            <a:r>
              <a:rPr lang="en-US" dirty="0" smtClean="0"/>
              <a:t>Single flow between random node pair</a:t>
            </a:r>
          </a:p>
          <a:p>
            <a:pPr lvl="1"/>
            <a:r>
              <a:rPr lang="en-US" dirty="0" smtClean="0"/>
              <a:t>NCPR – </a:t>
            </a:r>
            <a:r>
              <a:rPr lang="en-US" i="1" dirty="0" smtClean="0"/>
              <a:t>d</a:t>
            </a:r>
            <a:r>
              <a:rPr lang="en-US" dirty="0" smtClean="0"/>
              <a:t> configured for 100% delivery at 6km</a:t>
            </a:r>
          </a:p>
          <a:p>
            <a:pPr lvl="1"/>
            <a:r>
              <a:rPr lang="en-US" dirty="0" smtClean="0"/>
              <a:t>CR – lower forwarding cost at delay comparable to larger clouds</a:t>
            </a:r>
          </a:p>
          <a:p>
            <a:pPr lvl="1"/>
            <a:r>
              <a:rPr lang="en-US" dirty="0" smtClean="0"/>
              <a:t>SISR – lowest delay at 6km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49268" y="819151"/>
            <a:ext cx="4760264" cy="415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562600" y="1065222"/>
            <a:ext cx="3404240" cy="507313"/>
          </a:xfrm>
          <a:prstGeom prst="rect">
            <a:avLst/>
          </a:prstGeom>
          <a:solidFill>
            <a:srgbClr val="7395C7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62600" y="2243654"/>
            <a:ext cx="3404240" cy="304800"/>
          </a:xfrm>
          <a:prstGeom prst="rect">
            <a:avLst/>
          </a:prstGeom>
          <a:solidFill>
            <a:srgbClr val="7395C7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562600" y="2917318"/>
            <a:ext cx="3404240" cy="340232"/>
          </a:xfrm>
          <a:prstGeom prst="rect">
            <a:avLst/>
          </a:prstGeom>
          <a:solidFill>
            <a:srgbClr val="7395C7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62600" y="4248150"/>
            <a:ext cx="3404240" cy="685800"/>
          </a:xfrm>
          <a:prstGeom prst="rect">
            <a:avLst/>
          </a:prstGeom>
          <a:solidFill>
            <a:srgbClr val="7395C7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Bundle Delay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Delay</a:t>
            </a:r>
          </a:p>
          <a:p>
            <a:pPr lvl="1"/>
            <a:r>
              <a:rPr lang="en-US" dirty="0" smtClean="0"/>
              <a:t>end-to-end forwarding delay of entire bundle </a:t>
            </a:r>
            <a:br>
              <a:rPr lang="en-US" dirty="0" smtClean="0"/>
            </a:br>
            <a:r>
              <a:rPr lang="en-US" dirty="0" smtClean="0"/>
              <a:t>(all coded pieces)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SISR - last copy delay</a:t>
            </a:r>
          </a:p>
          <a:p>
            <a:r>
              <a:rPr lang="en-US" dirty="0" smtClean="0"/>
              <a:t>NCPR – nodes use up forwarding allowance before delivery</a:t>
            </a:r>
          </a:p>
          <a:p>
            <a:r>
              <a:rPr lang="en-US" dirty="0" smtClean="0"/>
              <a:t>CR – first copy delay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19944"/>
            <a:ext cx="4114800" cy="315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Multihop Cellular Networks (MCNs)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Cellular network augmented by client-to-client Wi-Fi communications [Lin00]</a:t>
            </a:r>
          </a:p>
          <a:p>
            <a:r>
              <a:rPr lang="en-US" dirty="0" smtClean="0"/>
              <a:t>MCNs can:</a:t>
            </a:r>
          </a:p>
          <a:p>
            <a:pPr lvl="1"/>
            <a:r>
              <a:rPr lang="en-US" dirty="0" smtClean="0"/>
              <a:t>Reduce cellular channel load (A)</a:t>
            </a:r>
          </a:p>
          <a:p>
            <a:pPr lvl="1"/>
            <a:r>
              <a:rPr lang="en-US" dirty="0" smtClean="0"/>
              <a:t>Extend cell coverage (B, C)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MCNs make cellular infrastructure go further</a:t>
            </a:r>
            <a:endParaRPr lang="en-US" dirty="0"/>
          </a:p>
        </p:txBody>
      </p:sp>
      <p:pic>
        <p:nvPicPr>
          <p:cNvPr id="9" name="Content Placeholder 8" descr="dense_MCN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587718"/>
            <a:ext cx="4114800" cy="2618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MCNs in Developing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Sparse MCNs</a:t>
            </a:r>
          </a:p>
          <a:p>
            <a:pPr lvl="1"/>
            <a:r>
              <a:rPr lang="en-US" dirty="0" smtClean="0"/>
              <a:t>Fewer clients and larger cell area</a:t>
            </a:r>
          </a:p>
          <a:p>
            <a:pPr lvl="1"/>
            <a:r>
              <a:rPr lang="en-US" dirty="0" smtClean="0"/>
              <a:t>Larger per-client spectrum usage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Local data communications</a:t>
            </a:r>
          </a:p>
          <a:p>
            <a:pPr lvl="1"/>
            <a:r>
              <a:rPr lang="en-US" dirty="0" smtClean="0"/>
              <a:t>Regional caches (B)</a:t>
            </a:r>
          </a:p>
          <a:p>
            <a:pPr lvl="1"/>
            <a:r>
              <a:rPr lang="en-US" dirty="0" smtClean="0"/>
              <a:t>Opportunistic client-to-client communications (C)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Our focus: opportunistic client-to-client forwarding in sparse MCNs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Content Placeholder 8" descr="sparse_MCN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706253"/>
            <a:ext cx="4114800" cy="2381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Multihop Cellular Networks (MCNs)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71550"/>
            <a:ext cx="4114800" cy="4038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Cellular network augmented by client-to-client Wi-Fi communications [Lin00] (A)</a:t>
            </a:r>
          </a:p>
          <a:p>
            <a:endParaRPr lang="en-US" dirty="0" smtClean="0"/>
          </a:p>
          <a:p>
            <a:r>
              <a:rPr lang="en-US" dirty="0" smtClean="0"/>
              <a:t>Rural (sparse) MCNs</a:t>
            </a:r>
          </a:p>
          <a:p>
            <a:pPr lvl="1"/>
            <a:r>
              <a:rPr lang="en-US" dirty="0" smtClean="0"/>
              <a:t>Large cell area</a:t>
            </a:r>
          </a:p>
          <a:p>
            <a:pPr lvl="1"/>
            <a:r>
              <a:rPr lang="en-US" dirty="0" smtClean="0"/>
              <a:t>Large per-client spectrum usage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Local traffic patterns (B):</a:t>
            </a:r>
          </a:p>
          <a:p>
            <a:pPr lvl="1"/>
            <a:r>
              <a:rPr lang="en-US" dirty="0" smtClean="0"/>
              <a:t>Cannot use cell tower</a:t>
            </a:r>
          </a:p>
          <a:p>
            <a:pPr lvl="1"/>
            <a:r>
              <a:rPr lang="en-US" dirty="0" smtClean="0"/>
              <a:t>Cannot form end-to-end paths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/>
              <a:t>Need: efficient opportunistic client-to-client forwarding in sparse MCNs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3897696" y="819150"/>
          <a:ext cx="5093903" cy="324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" name="Visio" r:id="rId3" imgW="5197951" imgH="3397722" progId="Visio.Drawing.11">
                  <p:embed/>
                </p:oleObj>
              </mc:Choice>
              <mc:Fallback>
                <p:oleObj name="Visio" r:id="rId3" imgW="5197951" imgH="3397722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7696" y="819150"/>
                        <a:ext cx="5093903" cy="324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150"/>
            <a:ext cx="7162800" cy="548878"/>
          </a:xfrm>
        </p:spPr>
        <p:txBody>
          <a:bodyPr>
            <a:noAutofit/>
          </a:bodyPr>
          <a:lstStyle/>
          <a:p>
            <a:r>
              <a:rPr lang="en-US" sz="2900" dirty="0" smtClean="0"/>
              <a:t>Delay Tolerant Networks (DTNs)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57080"/>
            <a:ext cx="4114800" cy="394335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Epidemic Routing [Vahdat00]</a:t>
            </a:r>
          </a:p>
          <a:p>
            <a:pPr lvl="1"/>
            <a:r>
              <a:rPr lang="en-US" dirty="0" smtClean="0"/>
              <a:t>Bundled data forwarded during every contact for eventual delivery</a:t>
            </a:r>
          </a:p>
          <a:p>
            <a:pPr lvl="1"/>
            <a:r>
              <a:rPr lang="en-US" dirty="0" smtClean="0"/>
              <a:t>Flood scoping by hop-count or TTL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PRoPHET [Lindgren04]</a:t>
            </a:r>
          </a:p>
          <a:p>
            <a:pPr lvl="1"/>
            <a:r>
              <a:rPr lang="en-US" dirty="0" smtClean="0"/>
              <a:t>Transitive destination contact probability as routing metric</a:t>
            </a:r>
          </a:p>
          <a:p>
            <a:pPr lvl="1"/>
            <a:r>
              <a:rPr lang="en-US" dirty="0" smtClean="0"/>
              <a:t>Data forwarded up a routing metric gradient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But, high cost of flooding creates network congestion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2952750"/>
            <a:ext cx="4114800" cy="215762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Cloud Routing (CR) [Wittie09]</a:t>
            </a:r>
          </a:p>
          <a:p>
            <a:pPr lvl="1"/>
            <a:r>
              <a:rPr lang="en-US" dirty="0" smtClean="0"/>
              <a:t>Network and traffic state disseminated over a control channel</a:t>
            </a:r>
          </a:p>
          <a:p>
            <a:pPr lvl="1"/>
            <a:r>
              <a:rPr lang="en-US" dirty="0" smtClean="0"/>
              <a:t>Forwards a small set of data copies</a:t>
            </a:r>
          </a:p>
          <a:p>
            <a:pPr lvl="1"/>
            <a:r>
              <a:rPr lang="en-US" dirty="0" smtClean="0"/>
              <a:t>Lower forwarding cost and higher network throughput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But, replication wastes network resources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181600" y="2419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8077200" y="1504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38800" y="1657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96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477000" y="1733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781800" y="1123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3914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315200" y="1581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239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7056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80010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620000" y="10477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9436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443330" y="1657350"/>
            <a:ext cx="959037" cy="1143000"/>
            <a:chOff x="5441763" y="1657350"/>
            <a:chExt cx="959037" cy="1143000"/>
          </a:xfrm>
        </p:grpSpPr>
        <p:sp>
          <p:nvSpPr>
            <p:cNvPr id="23" name="Oval 22"/>
            <p:cNvSpPr/>
            <p:nvPr/>
          </p:nvSpPr>
          <p:spPr>
            <a:xfrm>
              <a:off x="5638800" y="1657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096000" y="24955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9436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Straight Arrow Connector 25"/>
            <p:cNvCxnSpPr>
              <a:stCxn id="9" idx="7"/>
              <a:endCxn id="23" idx="3"/>
            </p:cNvCxnSpPr>
            <p:nvPr/>
          </p:nvCxnSpPr>
          <p:spPr>
            <a:xfrm rot="5400000" flipH="1" flipV="1">
              <a:off x="5289363" y="2069913"/>
              <a:ext cx="546474" cy="2416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9" idx="6"/>
              <a:endCxn id="25" idx="3"/>
            </p:cNvCxnSpPr>
            <p:nvPr/>
          </p:nvCxnSpPr>
          <p:spPr>
            <a:xfrm flipV="1">
              <a:off x="5486400" y="2298513"/>
              <a:ext cx="501837" cy="2732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9" idx="6"/>
              <a:endCxn id="24" idx="2"/>
            </p:cNvCxnSpPr>
            <p:nvPr/>
          </p:nvCxnSpPr>
          <p:spPr>
            <a:xfrm>
              <a:off x="5486400" y="2571750"/>
              <a:ext cx="609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7392967" y="1765113"/>
            <a:ext cx="914400" cy="882837"/>
            <a:chOff x="7391400" y="1765113"/>
            <a:chExt cx="914400" cy="882837"/>
          </a:xfrm>
        </p:grpSpPr>
        <p:sp>
          <p:nvSpPr>
            <p:cNvPr id="30" name="Oval 29"/>
            <p:cNvSpPr/>
            <p:nvPr/>
          </p:nvSpPr>
          <p:spPr>
            <a:xfrm>
              <a:off x="73914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8001000" y="23431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" name="Straight Arrow Connector 31"/>
            <p:cNvCxnSpPr>
              <a:stCxn id="40" idx="0"/>
              <a:endCxn id="30" idx="3"/>
            </p:cNvCxnSpPr>
            <p:nvPr/>
          </p:nvCxnSpPr>
          <p:spPr>
            <a:xfrm rot="5400000" flipH="1" flipV="1">
              <a:off x="7315200" y="2374714"/>
              <a:ext cx="197037" cy="446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40" idx="6"/>
              <a:endCxn id="31" idx="2"/>
            </p:cNvCxnSpPr>
            <p:nvPr/>
          </p:nvCxnSpPr>
          <p:spPr>
            <a:xfrm flipV="1">
              <a:off x="7543800" y="2495550"/>
              <a:ext cx="4572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31" idx="0"/>
              <a:endCxn id="10" idx="4"/>
            </p:cNvCxnSpPr>
            <p:nvPr/>
          </p:nvCxnSpPr>
          <p:spPr>
            <a:xfrm rot="5400000" flipH="1" flipV="1">
              <a:off x="7924800" y="2038350"/>
              <a:ext cx="5334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30" idx="7"/>
              <a:endCxn id="10" idx="3"/>
            </p:cNvCxnSpPr>
            <p:nvPr/>
          </p:nvCxnSpPr>
          <p:spPr>
            <a:xfrm rot="5400000" flipH="1" flipV="1">
              <a:off x="7727763" y="1688913"/>
              <a:ext cx="317874" cy="4702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6783367" y="1047750"/>
            <a:ext cx="1338469" cy="1752600"/>
            <a:chOff x="6783367" y="1047750"/>
            <a:chExt cx="1338469" cy="1752600"/>
          </a:xfrm>
        </p:grpSpPr>
        <p:cxnSp>
          <p:nvCxnSpPr>
            <p:cNvPr id="36" name="Straight Arrow Connector 35"/>
            <p:cNvCxnSpPr>
              <a:stCxn id="39" idx="6"/>
              <a:endCxn id="10" idx="2"/>
            </p:cNvCxnSpPr>
            <p:nvPr/>
          </p:nvCxnSpPr>
          <p:spPr>
            <a:xfrm flipV="1">
              <a:off x="7621567" y="1657350"/>
              <a:ext cx="455633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41" idx="5"/>
              <a:endCxn id="10" idx="1"/>
            </p:cNvCxnSpPr>
            <p:nvPr/>
          </p:nvCxnSpPr>
          <p:spPr>
            <a:xfrm rot="16200000" flipH="1">
              <a:off x="7880946" y="1308696"/>
              <a:ext cx="241674" cy="24010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/>
            <p:nvPr/>
          </p:nvGrpSpPr>
          <p:grpSpPr>
            <a:xfrm>
              <a:off x="6783367" y="1047750"/>
              <a:ext cx="1143000" cy="1752600"/>
              <a:chOff x="6781800" y="1047750"/>
              <a:chExt cx="1143000" cy="1752600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7315200" y="15811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7239000" y="24955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7620000" y="10477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2" name="Straight Arrow Connector 41"/>
              <p:cNvCxnSpPr>
                <a:endCxn id="39" idx="2"/>
              </p:cNvCxnSpPr>
              <p:nvPr/>
            </p:nvCxnSpPr>
            <p:spPr>
              <a:xfrm flipV="1">
                <a:off x="6781800" y="1733550"/>
                <a:ext cx="5334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50" idx="6"/>
                <a:endCxn id="40" idx="2"/>
              </p:cNvCxnSpPr>
              <p:nvPr/>
            </p:nvCxnSpPr>
            <p:spPr>
              <a:xfrm>
                <a:off x="7010400" y="2495550"/>
                <a:ext cx="2286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>
                <a:stCxn id="49" idx="6"/>
                <a:endCxn id="41" idx="2"/>
              </p:cNvCxnSpPr>
              <p:nvPr/>
            </p:nvCxnSpPr>
            <p:spPr>
              <a:xfrm flipV="1">
                <a:off x="7079974" y="1200150"/>
                <a:ext cx="540026" cy="76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/>
          <p:cNvGrpSpPr/>
          <p:nvPr/>
        </p:nvGrpSpPr>
        <p:grpSpPr>
          <a:xfrm>
            <a:off x="5900530" y="1123950"/>
            <a:ext cx="1181011" cy="1524000"/>
            <a:chOff x="5898963" y="1123950"/>
            <a:chExt cx="1181011" cy="1524000"/>
          </a:xfrm>
        </p:grpSpPr>
        <p:cxnSp>
          <p:nvCxnSpPr>
            <p:cNvPr id="46" name="Straight Arrow Connector 45"/>
            <p:cNvCxnSpPr>
              <a:endCxn id="49" idx="3"/>
            </p:cNvCxnSpPr>
            <p:nvPr/>
          </p:nvCxnSpPr>
          <p:spPr>
            <a:xfrm rot="5400000" flipH="1" flipV="1">
              <a:off x="6546574" y="1460314"/>
              <a:ext cx="349437" cy="1970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142"/>
            <p:cNvGrpSpPr/>
            <p:nvPr/>
          </p:nvGrpSpPr>
          <p:grpSpPr>
            <a:xfrm>
              <a:off x="5898963" y="1123950"/>
              <a:ext cx="1181011" cy="1524000"/>
              <a:chOff x="5898963" y="1123950"/>
              <a:chExt cx="1181011" cy="1524000"/>
            </a:xfrm>
          </p:grpSpPr>
          <p:sp>
            <p:nvSpPr>
              <p:cNvPr id="48" name="Oval 46"/>
              <p:cNvSpPr/>
              <p:nvPr/>
            </p:nvSpPr>
            <p:spPr>
              <a:xfrm>
                <a:off x="6470374" y="17335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775174" y="11239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705600" y="23431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1" name="Straight Arrow Connector 50"/>
              <p:cNvCxnSpPr>
                <a:stCxn id="25" idx="7"/>
              </p:cNvCxnSpPr>
              <p:nvPr/>
            </p:nvCxnSpPr>
            <p:spPr>
              <a:xfrm rot="5400000" flipH="1" flipV="1">
                <a:off x="6319630" y="1879413"/>
                <a:ext cx="89274" cy="31787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>
                <a:stCxn id="24" idx="6"/>
                <a:endCxn id="50" idx="2"/>
              </p:cNvCxnSpPr>
              <p:nvPr/>
            </p:nvCxnSpPr>
            <p:spPr>
              <a:xfrm flipV="1">
                <a:off x="6400800" y="2495550"/>
                <a:ext cx="3048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>
                <a:stCxn id="23" idx="7"/>
                <a:endCxn id="49" idx="2"/>
              </p:cNvCxnSpPr>
              <p:nvPr/>
            </p:nvCxnSpPr>
            <p:spPr>
              <a:xfrm rot="5400000" flipH="1" flipV="1">
                <a:off x="6124250" y="1051064"/>
                <a:ext cx="425637" cy="8762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up 54"/>
          <p:cNvGrpSpPr/>
          <p:nvPr/>
        </p:nvGrpSpPr>
        <p:grpSpPr>
          <a:xfrm>
            <a:off x="5486400" y="2038349"/>
            <a:ext cx="914400" cy="762000"/>
            <a:chOff x="5486400" y="2038350"/>
            <a:chExt cx="914400" cy="762000"/>
          </a:xfrm>
        </p:grpSpPr>
        <p:sp>
          <p:nvSpPr>
            <p:cNvPr id="57" name="Oval 56"/>
            <p:cNvSpPr/>
            <p:nvPr/>
          </p:nvSpPr>
          <p:spPr>
            <a:xfrm>
              <a:off x="6096000" y="24955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59436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0" name="Straight Arrow Connector 59"/>
            <p:cNvCxnSpPr>
              <a:endCxn id="58" idx="3"/>
            </p:cNvCxnSpPr>
            <p:nvPr/>
          </p:nvCxnSpPr>
          <p:spPr>
            <a:xfrm flipV="1">
              <a:off x="5486400" y="2298513"/>
              <a:ext cx="501837" cy="2732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endCxn id="57" idx="2"/>
            </p:cNvCxnSpPr>
            <p:nvPr/>
          </p:nvCxnSpPr>
          <p:spPr>
            <a:xfrm>
              <a:off x="5486400" y="2571750"/>
              <a:ext cx="609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7391400" y="1765113"/>
            <a:ext cx="730437" cy="730438"/>
            <a:chOff x="7391400" y="1765113"/>
            <a:chExt cx="730437" cy="730438"/>
          </a:xfrm>
        </p:grpSpPr>
        <p:sp>
          <p:nvSpPr>
            <p:cNvPr id="63" name="Oval 62"/>
            <p:cNvSpPr/>
            <p:nvPr/>
          </p:nvSpPr>
          <p:spPr>
            <a:xfrm>
              <a:off x="73914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Straight Arrow Connector 64"/>
            <p:cNvCxnSpPr>
              <a:stCxn id="74" idx="0"/>
              <a:endCxn id="63" idx="3"/>
            </p:cNvCxnSpPr>
            <p:nvPr/>
          </p:nvCxnSpPr>
          <p:spPr>
            <a:xfrm rot="5400000" flipH="1" flipV="1">
              <a:off x="7315200" y="2374714"/>
              <a:ext cx="197037" cy="446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63" idx="7"/>
            </p:cNvCxnSpPr>
            <p:nvPr/>
          </p:nvCxnSpPr>
          <p:spPr>
            <a:xfrm rot="5400000" flipH="1" flipV="1">
              <a:off x="7727763" y="1688913"/>
              <a:ext cx="317874" cy="4702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6781800" y="1581150"/>
            <a:ext cx="1293833" cy="1219200"/>
            <a:chOff x="6783367" y="1581150"/>
            <a:chExt cx="1293833" cy="1219200"/>
          </a:xfrm>
        </p:grpSpPr>
        <p:cxnSp>
          <p:nvCxnSpPr>
            <p:cNvPr id="70" name="Straight Arrow Connector 69"/>
            <p:cNvCxnSpPr>
              <a:stCxn id="73" idx="6"/>
            </p:cNvCxnSpPr>
            <p:nvPr/>
          </p:nvCxnSpPr>
          <p:spPr>
            <a:xfrm flipV="1">
              <a:off x="7621567" y="1657350"/>
              <a:ext cx="455633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37"/>
            <p:cNvGrpSpPr/>
            <p:nvPr/>
          </p:nvGrpSpPr>
          <p:grpSpPr>
            <a:xfrm>
              <a:off x="6783367" y="1581150"/>
              <a:ext cx="838200" cy="1219200"/>
              <a:chOff x="6781800" y="1581150"/>
              <a:chExt cx="838200" cy="1219200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7315200" y="15811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7239000" y="24955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6" name="Straight Arrow Connector 75"/>
              <p:cNvCxnSpPr>
                <a:endCxn id="73" idx="2"/>
              </p:cNvCxnSpPr>
              <p:nvPr/>
            </p:nvCxnSpPr>
            <p:spPr>
              <a:xfrm flipV="1">
                <a:off x="6781800" y="1733550"/>
                <a:ext cx="5334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>
                <a:stCxn id="84" idx="6"/>
                <a:endCxn id="74" idx="2"/>
              </p:cNvCxnSpPr>
              <p:nvPr/>
            </p:nvCxnSpPr>
            <p:spPr>
              <a:xfrm>
                <a:off x="7010400" y="2495549"/>
                <a:ext cx="228600" cy="15240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Group 142"/>
          <p:cNvGrpSpPr/>
          <p:nvPr/>
        </p:nvGrpSpPr>
        <p:grpSpPr>
          <a:xfrm>
            <a:off x="6203763" y="1733549"/>
            <a:ext cx="806637" cy="914400"/>
            <a:chOff x="6203763" y="1733550"/>
            <a:chExt cx="806637" cy="914400"/>
          </a:xfrm>
        </p:grpSpPr>
        <p:sp>
          <p:nvSpPr>
            <p:cNvPr id="82" name="Oval 46"/>
            <p:cNvSpPr/>
            <p:nvPr/>
          </p:nvSpPr>
          <p:spPr>
            <a:xfrm>
              <a:off x="6470374" y="17335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6705600" y="23431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5" name="Straight Arrow Connector 84"/>
            <p:cNvCxnSpPr>
              <a:stCxn id="58" idx="7"/>
              <a:endCxn id="82" idx="3"/>
            </p:cNvCxnSpPr>
            <p:nvPr/>
          </p:nvCxnSpPr>
          <p:spPr>
            <a:xfrm rot="5400000" flipH="1" flipV="1">
              <a:off x="6314750" y="1882726"/>
              <a:ext cx="89274" cy="3112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57" idx="6"/>
              <a:endCxn id="84" idx="2"/>
            </p:cNvCxnSpPr>
            <p:nvPr/>
          </p:nvCxnSpPr>
          <p:spPr>
            <a:xfrm flipV="1">
              <a:off x="6400800" y="2495550"/>
              <a:ext cx="3048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Intra-flow Network Coding (NC)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71550"/>
            <a:ext cx="3810000" cy="2667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Forwards randomly encoded data on each path</a:t>
            </a:r>
          </a:p>
          <a:p>
            <a:r>
              <a:rPr lang="en-US" dirty="0" smtClean="0"/>
              <a:t>With high probability, data arriving on multiple paths is innovative</a:t>
            </a:r>
          </a:p>
          <a:p>
            <a:r>
              <a:rPr lang="en-US" dirty="0" smtClean="0"/>
              <a:t>Codes are embedded in packets themselves [Chou03]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4343400" y="969963"/>
          <a:ext cx="26797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7" name="Document" r:id="rId6" imgW="2082213" imgH="475521" progId="Word.Document.12">
                  <p:embed/>
                </p:oleObj>
              </mc:Choice>
              <mc:Fallback>
                <p:oleObj name="Document" r:id="rId6" imgW="2082213" imgH="475521" progId="Word.Document.12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969963"/>
                        <a:ext cx="267970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4343400" y="1494473"/>
          <a:ext cx="3005137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Document" r:id="rId9" imgW="2311464" imgH="467229" progId="Word.Document.12">
                  <p:embed/>
                </p:oleObj>
              </mc:Choice>
              <mc:Fallback>
                <p:oleObj name="Document" r:id="rId9" imgW="2311464" imgH="467229" progId="Word.Document.12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494473"/>
                        <a:ext cx="3005137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4343400" y="2003425"/>
          <a:ext cx="4643437" cy="158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9" name="Document" r:id="rId12" imgW="3494257" imgH="1193669" progId="Word.Document.12">
                  <p:embed/>
                </p:oleObj>
              </mc:Choice>
              <mc:Fallback>
                <p:oleObj name="Document" r:id="rId12" imgW="3494257" imgH="1193669" progId="Word.Document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003425"/>
                        <a:ext cx="4643437" cy="158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4343400" y="2503806"/>
          <a:ext cx="3013075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0" name="Document" r:id="rId15" imgW="2311464" imgH="464345" progId="Word.Document.12">
                  <p:embed/>
                </p:oleObj>
              </mc:Choice>
              <mc:Fallback>
                <p:oleObj name="Document" r:id="rId15" imgW="2311464" imgH="464345" progId="Word.Document.12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503806"/>
                        <a:ext cx="3013075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4" name="Object 12"/>
          <p:cNvGraphicFramePr>
            <a:graphicFrameLocks noChangeAspect="1"/>
          </p:cNvGraphicFramePr>
          <p:nvPr/>
        </p:nvGraphicFramePr>
        <p:xfrm>
          <a:off x="4343400" y="2997200"/>
          <a:ext cx="5343525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Document" r:id="rId18" imgW="4107313" imgH="469031" progId="Word.Document.12">
                  <p:embed/>
                </p:oleObj>
              </mc:Choice>
              <mc:Fallback>
                <p:oleObj name="Document" r:id="rId18" imgW="4107313" imgH="469031" progId="Word.Document.12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997200"/>
                        <a:ext cx="5343525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/>
        </p:nvGraphicFramePr>
        <p:xfrm>
          <a:off x="4514850" y="24638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2" name="Equation" r:id="rId20" imgW="114120" imgH="215640" progId="Equation.3">
                  <p:embed/>
                </p:oleObj>
              </mc:Choice>
              <mc:Fallback>
                <p:oleObj name="Equation" r:id="rId20" imgW="114120" imgH="215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246380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Oval 56"/>
          <p:cNvSpPr/>
          <p:nvPr/>
        </p:nvSpPr>
        <p:spPr>
          <a:xfrm>
            <a:off x="5181600" y="2419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8077200" y="1504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5638800" y="1657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6096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477000" y="1733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6781800" y="1123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73914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7315200" y="1581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7239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67056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80010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7620000" y="10477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436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5441763" y="1657350"/>
            <a:ext cx="959037" cy="1143000"/>
            <a:chOff x="5441763" y="1657350"/>
            <a:chExt cx="959037" cy="1143000"/>
          </a:xfrm>
        </p:grpSpPr>
        <p:sp>
          <p:nvSpPr>
            <p:cNvPr id="71" name="Oval 70"/>
            <p:cNvSpPr/>
            <p:nvPr/>
          </p:nvSpPr>
          <p:spPr>
            <a:xfrm>
              <a:off x="5638800" y="1657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6096000" y="24955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59436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4" name="Straight Arrow Connector 73"/>
            <p:cNvCxnSpPr>
              <a:stCxn id="57" idx="7"/>
              <a:endCxn id="71" idx="3"/>
            </p:cNvCxnSpPr>
            <p:nvPr/>
          </p:nvCxnSpPr>
          <p:spPr>
            <a:xfrm rot="5400000" flipH="1" flipV="1">
              <a:off x="5289363" y="2069913"/>
              <a:ext cx="546474" cy="2416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>
              <a:stCxn id="57" idx="6"/>
              <a:endCxn id="73" idx="3"/>
            </p:cNvCxnSpPr>
            <p:nvPr/>
          </p:nvCxnSpPr>
          <p:spPr>
            <a:xfrm flipV="1">
              <a:off x="5486400" y="2298513"/>
              <a:ext cx="501837" cy="2732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>
              <a:stCxn id="57" idx="6"/>
              <a:endCxn id="72" idx="2"/>
            </p:cNvCxnSpPr>
            <p:nvPr/>
          </p:nvCxnSpPr>
          <p:spPr>
            <a:xfrm>
              <a:off x="5486400" y="2571750"/>
              <a:ext cx="609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7391400" y="1765113"/>
            <a:ext cx="914400" cy="882837"/>
            <a:chOff x="7391400" y="1765113"/>
            <a:chExt cx="914400" cy="882837"/>
          </a:xfrm>
        </p:grpSpPr>
        <p:sp>
          <p:nvSpPr>
            <p:cNvPr id="78" name="Oval 77"/>
            <p:cNvSpPr/>
            <p:nvPr/>
          </p:nvSpPr>
          <p:spPr>
            <a:xfrm>
              <a:off x="73914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8001000" y="23431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0" name="Straight Arrow Connector 79"/>
            <p:cNvCxnSpPr>
              <a:stCxn id="89" idx="0"/>
              <a:endCxn id="78" idx="3"/>
            </p:cNvCxnSpPr>
            <p:nvPr/>
          </p:nvCxnSpPr>
          <p:spPr>
            <a:xfrm rot="5400000" flipH="1" flipV="1">
              <a:off x="7315200" y="2374714"/>
              <a:ext cx="197037" cy="446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>
              <a:stCxn id="89" idx="6"/>
              <a:endCxn id="79" idx="2"/>
            </p:cNvCxnSpPr>
            <p:nvPr/>
          </p:nvCxnSpPr>
          <p:spPr>
            <a:xfrm flipV="1">
              <a:off x="7543800" y="2495550"/>
              <a:ext cx="4572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>
              <a:stCxn id="79" idx="0"/>
              <a:endCxn id="58" idx="4"/>
            </p:cNvCxnSpPr>
            <p:nvPr/>
          </p:nvCxnSpPr>
          <p:spPr>
            <a:xfrm rot="5400000" flipH="1" flipV="1">
              <a:off x="7924800" y="2038350"/>
              <a:ext cx="5334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stCxn id="78" idx="7"/>
              <a:endCxn id="58" idx="3"/>
            </p:cNvCxnSpPr>
            <p:nvPr/>
          </p:nvCxnSpPr>
          <p:spPr>
            <a:xfrm rot="5400000" flipH="1" flipV="1">
              <a:off x="7727763" y="1688913"/>
              <a:ext cx="317874" cy="4702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6781800" y="1047750"/>
            <a:ext cx="1340037" cy="1752600"/>
            <a:chOff x="6781800" y="1047750"/>
            <a:chExt cx="1340037" cy="1752600"/>
          </a:xfrm>
        </p:grpSpPr>
        <p:cxnSp>
          <p:nvCxnSpPr>
            <p:cNvPr id="85" name="Straight Arrow Connector 84"/>
            <p:cNvCxnSpPr>
              <a:stCxn id="88" idx="6"/>
              <a:endCxn id="58" idx="2"/>
            </p:cNvCxnSpPr>
            <p:nvPr/>
          </p:nvCxnSpPr>
          <p:spPr>
            <a:xfrm flipV="1">
              <a:off x="7620000" y="1657350"/>
              <a:ext cx="4572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90" idx="5"/>
              <a:endCxn id="58" idx="1"/>
            </p:cNvCxnSpPr>
            <p:nvPr/>
          </p:nvCxnSpPr>
          <p:spPr>
            <a:xfrm rot="16200000" flipH="1">
              <a:off x="7880163" y="1307913"/>
              <a:ext cx="241674" cy="2416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Group 182"/>
            <p:cNvGrpSpPr/>
            <p:nvPr/>
          </p:nvGrpSpPr>
          <p:grpSpPr>
            <a:xfrm>
              <a:off x="6781800" y="1047750"/>
              <a:ext cx="1143000" cy="1752600"/>
              <a:chOff x="6781800" y="1047750"/>
              <a:chExt cx="1143000" cy="1752600"/>
            </a:xfrm>
          </p:grpSpPr>
          <p:sp>
            <p:nvSpPr>
              <p:cNvPr id="88" name="Oval 87"/>
              <p:cNvSpPr/>
              <p:nvPr/>
            </p:nvSpPr>
            <p:spPr>
              <a:xfrm>
                <a:off x="7315200" y="15811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7239000" y="24955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7620000" y="10477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91" name="Straight Arrow Connector 90"/>
              <p:cNvCxnSpPr>
                <a:endCxn id="88" idx="2"/>
              </p:cNvCxnSpPr>
              <p:nvPr/>
            </p:nvCxnSpPr>
            <p:spPr>
              <a:xfrm flipV="1">
                <a:off x="6781800" y="1733550"/>
                <a:ext cx="5334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>
                <a:stCxn id="99" idx="6"/>
                <a:endCxn id="89" idx="2"/>
              </p:cNvCxnSpPr>
              <p:nvPr/>
            </p:nvCxnSpPr>
            <p:spPr>
              <a:xfrm>
                <a:off x="7010400" y="2495550"/>
                <a:ext cx="2286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>
                <a:stCxn id="98" idx="6"/>
                <a:endCxn id="90" idx="2"/>
              </p:cNvCxnSpPr>
              <p:nvPr/>
            </p:nvCxnSpPr>
            <p:spPr>
              <a:xfrm flipV="1">
                <a:off x="7086600" y="1200150"/>
                <a:ext cx="533400" cy="76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4" name="Group 93"/>
          <p:cNvGrpSpPr/>
          <p:nvPr/>
        </p:nvGrpSpPr>
        <p:grpSpPr>
          <a:xfrm>
            <a:off x="5898963" y="1123950"/>
            <a:ext cx="1187637" cy="1524000"/>
            <a:chOff x="5898963" y="1123950"/>
            <a:chExt cx="1187637" cy="1524000"/>
          </a:xfrm>
        </p:grpSpPr>
        <p:cxnSp>
          <p:nvCxnSpPr>
            <p:cNvPr id="95" name="Straight Arrow Connector 94"/>
            <p:cNvCxnSpPr>
              <a:endCxn id="98" idx="3"/>
            </p:cNvCxnSpPr>
            <p:nvPr/>
          </p:nvCxnSpPr>
          <p:spPr>
            <a:xfrm rot="5400000" flipH="1" flipV="1">
              <a:off x="6553200" y="1460314"/>
              <a:ext cx="349437" cy="1970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Group 142"/>
            <p:cNvGrpSpPr/>
            <p:nvPr/>
          </p:nvGrpSpPr>
          <p:grpSpPr>
            <a:xfrm>
              <a:off x="5898963" y="1123950"/>
              <a:ext cx="1187637" cy="1524000"/>
              <a:chOff x="5898963" y="1123950"/>
              <a:chExt cx="1187637" cy="1524000"/>
            </a:xfrm>
          </p:grpSpPr>
          <p:sp>
            <p:nvSpPr>
              <p:cNvPr id="97" name="Oval 46"/>
              <p:cNvSpPr/>
              <p:nvPr/>
            </p:nvSpPr>
            <p:spPr>
              <a:xfrm>
                <a:off x="6477000" y="17335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6781800" y="11239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6705600" y="23431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0" name="Straight Arrow Connector 99"/>
              <p:cNvCxnSpPr>
                <a:stCxn id="73" idx="7"/>
              </p:cNvCxnSpPr>
              <p:nvPr/>
            </p:nvCxnSpPr>
            <p:spPr>
              <a:xfrm rot="5400000" flipH="1" flipV="1">
                <a:off x="6318063" y="1879413"/>
                <a:ext cx="89274" cy="31787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>
                <a:stCxn id="72" idx="6"/>
                <a:endCxn id="99" idx="2"/>
              </p:cNvCxnSpPr>
              <p:nvPr/>
            </p:nvCxnSpPr>
            <p:spPr>
              <a:xfrm flipV="1">
                <a:off x="6400800" y="2495550"/>
                <a:ext cx="3048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>
                <a:stCxn id="71" idx="7"/>
                <a:endCxn id="98" idx="2"/>
              </p:cNvCxnSpPr>
              <p:nvPr/>
            </p:nvCxnSpPr>
            <p:spPr>
              <a:xfrm rot="5400000" flipH="1" flipV="1">
                <a:off x="6127563" y="1047751"/>
                <a:ext cx="425637" cy="88283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3" name="Group 112"/>
          <p:cNvGrpSpPr/>
          <p:nvPr/>
        </p:nvGrpSpPr>
        <p:grpSpPr>
          <a:xfrm>
            <a:off x="1600200" y="3490791"/>
            <a:ext cx="8491537" cy="1824159"/>
            <a:chOff x="1600200" y="3490791"/>
            <a:chExt cx="8491537" cy="1824159"/>
          </a:xfrm>
        </p:grpSpPr>
        <p:graphicFrame>
          <p:nvGraphicFramePr>
            <p:cNvPr id="23565" name="Object 13"/>
            <p:cNvGraphicFramePr>
              <a:graphicFrameLocks noChangeAspect="1"/>
            </p:cNvGraphicFramePr>
            <p:nvPr/>
          </p:nvGraphicFramePr>
          <p:xfrm>
            <a:off x="1600200" y="3494088"/>
            <a:ext cx="8491537" cy="1820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73" name="Document" r:id="rId23" imgW="6470973" imgH="1390150" progId="Word.Document.12">
                    <p:embed/>
                  </p:oleObj>
                </mc:Choice>
                <mc:Fallback>
                  <p:oleObj name="Document" r:id="rId23" imgW="6470973" imgH="1390150" progId="Word.Document.12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3494088"/>
                          <a:ext cx="8491537" cy="18208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7" name="Straight Connector 106"/>
            <p:cNvCxnSpPr/>
            <p:nvPr/>
          </p:nvCxnSpPr>
          <p:spPr>
            <a:xfrm rot="5400000">
              <a:off x="2811449" y="4208395"/>
              <a:ext cx="1371600" cy="0"/>
            </a:xfrm>
            <a:prstGeom prst="line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5400000">
              <a:off x="6248400" y="4176591"/>
              <a:ext cx="1371600" cy="0"/>
            </a:xfrm>
            <a:prstGeom prst="line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NC in DTNs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14800" cy="3733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Network Coding Probabilistic Routing (NCPR) [Widmer05]</a:t>
            </a:r>
          </a:p>
          <a:p>
            <a:pPr lvl="1"/>
            <a:r>
              <a:rPr lang="en-US" dirty="0" smtClean="0"/>
              <a:t>Each node forwards </a:t>
            </a:r>
            <a:r>
              <a:rPr lang="en-US" i="1" dirty="0" smtClean="0"/>
              <a:t>floor(d) </a:t>
            </a:r>
            <a:r>
              <a:rPr lang="en-US" dirty="0" smtClean="0"/>
              <a:t>coded pieces and additional coded piece with probability </a:t>
            </a:r>
            <a:r>
              <a:rPr lang="en-US" i="1" dirty="0" smtClean="0"/>
              <a:t>d-floor(d)</a:t>
            </a:r>
          </a:p>
          <a:p>
            <a:pPr lvl="1"/>
            <a:r>
              <a:rPr lang="en-US" dirty="0" smtClean="0"/>
              <a:t>Stops forwarding after </a:t>
            </a:r>
            <a:r>
              <a:rPr lang="en-US" i="1" dirty="0" smtClean="0"/>
              <a:t>ceil(d) </a:t>
            </a:r>
            <a:r>
              <a:rPr lang="en-US" dirty="0" smtClean="0"/>
              <a:t>coded pieces</a:t>
            </a:r>
            <a:endParaRPr lang="en-US" i="1" dirty="0" smtClean="0"/>
          </a:p>
          <a:p>
            <a:pPr lvl="1"/>
            <a:r>
              <a:rPr lang="en-US" dirty="0" smtClean="0"/>
              <a:t>New innovative coded pieces reset forwarding cap</a:t>
            </a:r>
          </a:p>
          <a:p>
            <a:endParaRPr lang="en-US" dirty="0"/>
          </a:p>
        </p:txBody>
      </p:sp>
      <p:sp>
        <p:nvSpPr>
          <p:cNvPr id="73" name="Content Placeholder 72"/>
          <p:cNvSpPr>
            <a:spLocks noGrp="1"/>
          </p:cNvSpPr>
          <p:nvPr>
            <p:ph sz="half" idx="2"/>
          </p:nvPr>
        </p:nvSpPr>
        <p:spPr>
          <a:xfrm>
            <a:off x="4572000" y="3181349"/>
            <a:ext cx="4267200" cy="182880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But, tradeoff between high delivery rates and high load</a:t>
            </a:r>
          </a:p>
          <a:p>
            <a:r>
              <a:rPr lang="en-US" b="1" dirty="0" smtClean="0"/>
              <a:t>Need a more efficient mechanism for reliability</a:t>
            </a:r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181600" y="2419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77200" y="1504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38800" y="1657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096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0" y="1733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781800" y="1123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3914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315200" y="1581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239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7056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80010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620000" y="10477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9436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443330" y="1657350"/>
            <a:ext cx="959037" cy="1143000"/>
            <a:chOff x="5441763" y="1657350"/>
            <a:chExt cx="959037" cy="1143000"/>
          </a:xfrm>
        </p:grpSpPr>
        <p:sp>
          <p:nvSpPr>
            <p:cNvPr id="20" name="Oval 19"/>
            <p:cNvSpPr/>
            <p:nvPr/>
          </p:nvSpPr>
          <p:spPr>
            <a:xfrm>
              <a:off x="5638800" y="1657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096000" y="24955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9436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3" name="Straight Arrow Connector 22"/>
            <p:cNvCxnSpPr>
              <a:stCxn id="6" idx="7"/>
              <a:endCxn id="20" idx="3"/>
            </p:cNvCxnSpPr>
            <p:nvPr/>
          </p:nvCxnSpPr>
          <p:spPr>
            <a:xfrm rot="5400000" flipH="1" flipV="1">
              <a:off x="5289363" y="2069913"/>
              <a:ext cx="546474" cy="2416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6" idx="6"/>
              <a:endCxn id="22" idx="3"/>
            </p:cNvCxnSpPr>
            <p:nvPr/>
          </p:nvCxnSpPr>
          <p:spPr>
            <a:xfrm flipV="1">
              <a:off x="5486400" y="2298513"/>
              <a:ext cx="501837" cy="2732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6" idx="6"/>
              <a:endCxn id="21" idx="2"/>
            </p:cNvCxnSpPr>
            <p:nvPr/>
          </p:nvCxnSpPr>
          <p:spPr>
            <a:xfrm>
              <a:off x="5486400" y="2571750"/>
              <a:ext cx="609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7392967" y="1765113"/>
            <a:ext cx="914400" cy="882837"/>
            <a:chOff x="7391400" y="1765113"/>
            <a:chExt cx="914400" cy="882837"/>
          </a:xfrm>
        </p:grpSpPr>
        <p:sp>
          <p:nvSpPr>
            <p:cNvPr id="27" name="Oval 26"/>
            <p:cNvSpPr/>
            <p:nvPr/>
          </p:nvSpPr>
          <p:spPr>
            <a:xfrm>
              <a:off x="7391400" y="20383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8001000" y="2343150"/>
              <a:ext cx="304800" cy="3048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" name="Straight Arrow Connector 28"/>
            <p:cNvCxnSpPr>
              <a:stCxn id="38" idx="0"/>
              <a:endCxn id="27" idx="3"/>
            </p:cNvCxnSpPr>
            <p:nvPr/>
          </p:nvCxnSpPr>
          <p:spPr>
            <a:xfrm rot="5400000" flipH="1" flipV="1">
              <a:off x="7315200" y="2374714"/>
              <a:ext cx="197037" cy="446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38" idx="6"/>
              <a:endCxn id="28" idx="2"/>
            </p:cNvCxnSpPr>
            <p:nvPr/>
          </p:nvCxnSpPr>
          <p:spPr>
            <a:xfrm flipV="1">
              <a:off x="7543800" y="2495550"/>
              <a:ext cx="4572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8" idx="0"/>
              <a:endCxn id="7" idx="4"/>
            </p:cNvCxnSpPr>
            <p:nvPr/>
          </p:nvCxnSpPr>
          <p:spPr>
            <a:xfrm rot="5400000" flipH="1" flipV="1">
              <a:off x="7924800" y="2038350"/>
              <a:ext cx="5334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27" idx="7"/>
              <a:endCxn id="7" idx="3"/>
            </p:cNvCxnSpPr>
            <p:nvPr/>
          </p:nvCxnSpPr>
          <p:spPr>
            <a:xfrm rot="5400000" flipH="1" flipV="1">
              <a:off x="7727763" y="1688913"/>
              <a:ext cx="317874" cy="4702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783367" y="1047750"/>
            <a:ext cx="1338469" cy="1752600"/>
            <a:chOff x="6783367" y="1047750"/>
            <a:chExt cx="1338469" cy="1752600"/>
          </a:xfrm>
        </p:grpSpPr>
        <p:cxnSp>
          <p:nvCxnSpPr>
            <p:cNvPr id="34" name="Straight Arrow Connector 33"/>
            <p:cNvCxnSpPr>
              <a:stCxn id="37" idx="6"/>
              <a:endCxn id="7" idx="2"/>
            </p:cNvCxnSpPr>
            <p:nvPr/>
          </p:nvCxnSpPr>
          <p:spPr>
            <a:xfrm flipV="1">
              <a:off x="7621567" y="1657350"/>
              <a:ext cx="455633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39" idx="5"/>
              <a:endCxn id="7" idx="1"/>
            </p:cNvCxnSpPr>
            <p:nvPr/>
          </p:nvCxnSpPr>
          <p:spPr>
            <a:xfrm rot="16200000" flipH="1">
              <a:off x="7880946" y="1308696"/>
              <a:ext cx="241674" cy="24010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/>
            <p:cNvGrpSpPr/>
            <p:nvPr/>
          </p:nvGrpSpPr>
          <p:grpSpPr>
            <a:xfrm>
              <a:off x="6783367" y="1047750"/>
              <a:ext cx="1143000" cy="1752600"/>
              <a:chOff x="6781800" y="1047750"/>
              <a:chExt cx="1143000" cy="1752600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7315200" y="15811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7239000" y="24955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7620000" y="10477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0" name="Straight Arrow Connector 39"/>
              <p:cNvCxnSpPr>
                <a:endCxn id="37" idx="2"/>
              </p:cNvCxnSpPr>
              <p:nvPr/>
            </p:nvCxnSpPr>
            <p:spPr>
              <a:xfrm flipV="1">
                <a:off x="6781800" y="1733550"/>
                <a:ext cx="5334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>
                <a:stCxn id="48" idx="6"/>
                <a:endCxn id="38" idx="2"/>
              </p:cNvCxnSpPr>
              <p:nvPr/>
            </p:nvCxnSpPr>
            <p:spPr>
              <a:xfrm>
                <a:off x="7010400" y="2495550"/>
                <a:ext cx="2286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>
                <a:stCxn id="47" idx="6"/>
                <a:endCxn id="39" idx="2"/>
              </p:cNvCxnSpPr>
              <p:nvPr/>
            </p:nvCxnSpPr>
            <p:spPr>
              <a:xfrm flipV="1">
                <a:off x="7079974" y="1200150"/>
                <a:ext cx="540026" cy="76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up 42"/>
          <p:cNvGrpSpPr/>
          <p:nvPr/>
        </p:nvGrpSpPr>
        <p:grpSpPr>
          <a:xfrm>
            <a:off x="5900530" y="1123950"/>
            <a:ext cx="1181011" cy="1524000"/>
            <a:chOff x="5898963" y="1123950"/>
            <a:chExt cx="1181011" cy="1524000"/>
          </a:xfrm>
        </p:grpSpPr>
        <p:cxnSp>
          <p:nvCxnSpPr>
            <p:cNvPr id="44" name="Straight Arrow Connector 43"/>
            <p:cNvCxnSpPr>
              <a:endCxn id="47" idx="3"/>
            </p:cNvCxnSpPr>
            <p:nvPr/>
          </p:nvCxnSpPr>
          <p:spPr>
            <a:xfrm rot="5400000" flipH="1" flipV="1">
              <a:off x="6546574" y="1460314"/>
              <a:ext cx="349437" cy="1970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142"/>
            <p:cNvGrpSpPr/>
            <p:nvPr/>
          </p:nvGrpSpPr>
          <p:grpSpPr>
            <a:xfrm>
              <a:off x="5898963" y="1123950"/>
              <a:ext cx="1181011" cy="1524000"/>
              <a:chOff x="5898963" y="1123950"/>
              <a:chExt cx="1181011" cy="1524000"/>
            </a:xfrm>
          </p:grpSpPr>
          <p:sp>
            <p:nvSpPr>
              <p:cNvPr id="46" name="Oval 46"/>
              <p:cNvSpPr/>
              <p:nvPr/>
            </p:nvSpPr>
            <p:spPr>
              <a:xfrm>
                <a:off x="6470374" y="17335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6775174" y="11239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6705600" y="23431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9" name="Straight Arrow Connector 48"/>
              <p:cNvCxnSpPr>
                <a:stCxn id="22" idx="7"/>
              </p:cNvCxnSpPr>
              <p:nvPr/>
            </p:nvCxnSpPr>
            <p:spPr>
              <a:xfrm rot="5400000" flipH="1" flipV="1">
                <a:off x="6319630" y="1879413"/>
                <a:ext cx="89274" cy="31787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>
                <a:stCxn id="21" idx="6"/>
                <a:endCxn id="48" idx="2"/>
              </p:cNvCxnSpPr>
              <p:nvPr/>
            </p:nvCxnSpPr>
            <p:spPr>
              <a:xfrm flipV="1">
                <a:off x="6400800" y="2495550"/>
                <a:ext cx="3048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20" idx="7"/>
                <a:endCxn id="47" idx="2"/>
              </p:cNvCxnSpPr>
              <p:nvPr/>
            </p:nvCxnSpPr>
            <p:spPr>
              <a:xfrm rot="5400000" flipH="1" flipV="1">
                <a:off x="6124250" y="1051064"/>
                <a:ext cx="425637" cy="8762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Semi-Innovative Set Routing (SISR)</a:t>
            </a:r>
            <a:endParaRPr lang="en-US" dirty="0"/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181600" y="2419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077200" y="1504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638800" y="1657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096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477000" y="17335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781800" y="1123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7391400" y="20383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315200" y="1581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239000" y="24955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6705600" y="23431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80010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7620000" y="10477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9436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5105400" y="1993713"/>
            <a:ext cx="1416236" cy="1263837"/>
            <a:chOff x="5105400" y="1993713"/>
            <a:chExt cx="1416236" cy="1263837"/>
          </a:xfrm>
        </p:grpSpPr>
        <p:sp>
          <p:nvSpPr>
            <p:cNvPr id="19" name="Right Brace 18"/>
            <p:cNvSpPr/>
            <p:nvPr/>
          </p:nvSpPr>
          <p:spPr>
            <a:xfrm rot="16200000">
              <a:off x="5486400" y="2724150"/>
              <a:ext cx="152400" cy="914400"/>
            </a:xfrm>
            <a:prstGeom prst="rightBrace">
              <a:avLst>
                <a:gd name="adj1" fmla="val 40434"/>
                <a:gd name="adj2" fmla="val 5000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Arrow Connector 36"/>
            <p:cNvCxnSpPr>
              <a:stCxn id="19" idx="1"/>
              <a:endCxn id="25" idx="3"/>
            </p:cNvCxnSpPr>
            <p:nvPr/>
          </p:nvCxnSpPr>
          <p:spPr>
            <a:xfrm rot="5400000" flipH="1" flipV="1">
              <a:off x="5486399" y="2069913"/>
              <a:ext cx="1111437" cy="959037"/>
            </a:xfrm>
            <a:prstGeom prst="straightConnector1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0" name="Group 529"/>
          <p:cNvGrpSpPr/>
          <p:nvPr/>
        </p:nvGrpSpPr>
        <p:grpSpPr>
          <a:xfrm>
            <a:off x="5722527" y="3560739"/>
            <a:ext cx="2964273" cy="656633"/>
            <a:chOff x="5722527" y="3560739"/>
            <a:chExt cx="2964273" cy="656633"/>
          </a:xfrm>
        </p:grpSpPr>
        <p:cxnSp>
          <p:nvCxnSpPr>
            <p:cNvPr id="42" name="Elbow Connector 41"/>
            <p:cNvCxnSpPr>
              <a:stCxn id="80" idx="2"/>
              <a:endCxn id="75" idx="2"/>
            </p:cNvCxnSpPr>
            <p:nvPr/>
          </p:nvCxnSpPr>
          <p:spPr>
            <a:xfrm rot="5400000" flipH="1" flipV="1">
              <a:off x="7161994" y="2418545"/>
              <a:ext cx="1611" cy="2286000"/>
            </a:xfrm>
            <a:prstGeom prst="bentConnector3">
              <a:avLst>
                <a:gd name="adj1" fmla="val -14189944"/>
              </a:avLst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5722527" y="3786485"/>
              <a:ext cx="296427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Linearly independent?</a:t>
              </a:r>
              <a:endPara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019800" y="2603313"/>
            <a:ext cx="914400" cy="654237"/>
            <a:chOff x="5105400" y="2603313"/>
            <a:chExt cx="914400" cy="654237"/>
          </a:xfrm>
        </p:grpSpPr>
        <p:sp>
          <p:nvSpPr>
            <p:cNvPr id="47" name="Right Brace 46"/>
            <p:cNvSpPr/>
            <p:nvPr/>
          </p:nvSpPr>
          <p:spPr>
            <a:xfrm rot="16200000">
              <a:off x="5486400" y="2724150"/>
              <a:ext cx="152400" cy="914400"/>
            </a:xfrm>
            <a:prstGeom prst="rightBrace">
              <a:avLst>
                <a:gd name="adj1" fmla="val 40434"/>
                <a:gd name="adj2" fmla="val 5000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>
              <a:stCxn id="47" idx="1"/>
              <a:endCxn id="30" idx="3"/>
            </p:cNvCxnSpPr>
            <p:nvPr/>
          </p:nvCxnSpPr>
          <p:spPr>
            <a:xfrm rot="5400000" flipH="1" flipV="1">
              <a:off x="5448299" y="2717613"/>
              <a:ext cx="501837" cy="273237"/>
            </a:xfrm>
            <a:prstGeom prst="straightConnector1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6934200" y="2801144"/>
            <a:ext cx="914400" cy="456406"/>
            <a:chOff x="5105400" y="2801144"/>
            <a:chExt cx="914400" cy="456406"/>
          </a:xfrm>
        </p:grpSpPr>
        <p:sp>
          <p:nvSpPr>
            <p:cNvPr id="50" name="Right Brace 49"/>
            <p:cNvSpPr/>
            <p:nvPr/>
          </p:nvSpPr>
          <p:spPr>
            <a:xfrm rot="16200000">
              <a:off x="5486400" y="2724150"/>
              <a:ext cx="152400" cy="914400"/>
            </a:xfrm>
            <a:prstGeom prst="rightBrace">
              <a:avLst>
                <a:gd name="adj1" fmla="val 40434"/>
                <a:gd name="adj2" fmla="val 5000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Arrow Connector 50"/>
            <p:cNvCxnSpPr>
              <a:stCxn id="50" idx="1"/>
              <a:endCxn id="29" idx="4"/>
            </p:cNvCxnSpPr>
            <p:nvPr/>
          </p:nvCxnSpPr>
          <p:spPr>
            <a:xfrm rot="5400000" flipH="1">
              <a:off x="5410200" y="2952750"/>
              <a:ext cx="304800" cy="1588"/>
            </a:xfrm>
            <a:prstGeom prst="straightConnector1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7651563" y="2298514"/>
            <a:ext cx="1111437" cy="959036"/>
            <a:chOff x="4908363" y="2298514"/>
            <a:chExt cx="1111437" cy="959036"/>
          </a:xfrm>
        </p:grpSpPr>
        <p:sp>
          <p:nvSpPr>
            <p:cNvPr id="53" name="Right Brace 52"/>
            <p:cNvSpPr/>
            <p:nvPr/>
          </p:nvSpPr>
          <p:spPr>
            <a:xfrm rot="16200000">
              <a:off x="5486400" y="2724150"/>
              <a:ext cx="152400" cy="914400"/>
            </a:xfrm>
            <a:prstGeom prst="rightBrace">
              <a:avLst>
                <a:gd name="adj1" fmla="val 40434"/>
                <a:gd name="adj2" fmla="val 5000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>
              <a:stCxn id="53" idx="1"/>
              <a:endCxn id="27" idx="5"/>
            </p:cNvCxnSpPr>
            <p:nvPr/>
          </p:nvCxnSpPr>
          <p:spPr>
            <a:xfrm rot="5400000" flipH="1">
              <a:off x="4832163" y="2374714"/>
              <a:ext cx="806637" cy="654237"/>
            </a:xfrm>
            <a:prstGeom prst="straightConnector1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7356" name="Object 12"/>
          <p:cNvGraphicFramePr>
            <a:graphicFrameLocks noChangeAspect="1"/>
          </p:cNvGraphicFramePr>
          <p:nvPr/>
        </p:nvGraphicFramePr>
        <p:xfrm>
          <a:off x="358775" y="2419350"/>
          <a:ext cx="4302125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0" name="Document" r:id="rId4" imgW="4460553" imgH="938063" progId="Word.Document.12">
                  <p:embed/>
                </p:oleObj>
              </mc:Choice>
              <mc:Fallback>
                <p:oleObj name="Document" r:id="rId4" imgW="4460553" imgH="938063" progId="Word.Document.12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" y="2419350"/>
                        <a:ext cx="4302125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7" name="Object 13"/>
          <p:cNvGraphicFramePr>
            <a:graphicFrameLocks noChangeAspect="1"/>
          </p:cNvGraphicFramePr>
          <p:nvPr/>
        </p:nvGraphicFramePr>
        <p:xfrm>
          <a:off x="358775" y="3333750"/>
          <a:ext cx="4579937" cy="100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1" name="Document" r:id="rId7" imgW="4693647" imgH="1028553" progId="Word.Document.12">
                  <p:embed/>
                </p:oleObj>
              </mc:Choice>
              <mc:Fallback>
                <p:oleObj name="Document" r:id="rId7" imgW="4693647" imgH="1028553" progId="Word.Document.12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" y="3333750"/>
                        <a:ext cx="4579937" cy="100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8" name="Object 14"/>
          <p:cNvGraphicFramePr>
            <a:graphicFrameLocks noChangeAspect="1"/>
          </p:cNvGraphicFramePr>
          <p:nvPr/>
        </p:nvGraphicFramePr>
        <p:xfrm>
          <a:off x="357188" y="3943350"/>
          <a:ext cx="4389437" cy="157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2" name="Document" r:id="rId10" imgW="4513894" imgH="1613670" progId="Word.Document.12">
                  <p:embed/>
                </p:oleObj>
              </mc:Choice>
              <mc:Fallback>
                <p:oleObj name="Document" r:id="rId10" imgW="4513894" imgH="1613670" progId="Word.Document.12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3943350"/>
                        <a:ext cx="4389437" cy="157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0" name="Group 69"/>
          <p:cNvGrpSpPr/>
          <p:nvPr/>
        </p:nvGrpSpPr>
        <p:grpSpPr>
          <a:xfrm>
            <a:off x="5105400" y="3189514"/>
            <a:ext cx="2743200" cy="369332"/>
            <a:chOff x="5105400" y="3189514"/>
            <a:chExt cx="2743200" cy="369332"/>
          </a:xfrm>
        </p:grpSpPr>
        <p:sp>
          <p:nvSpPr>
            <p:cNvPr id="18" name="Rectangle 17"/>
            <p:cNvSpPr/>
            <p:nvPr/>
          </p:nvSpPr>
          <p:spPr>
            <a:xfrm>
              <a:off x="5105400" y="3259880"/>
              <a:ext cx="2743200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cxnSp>
          <p:nvCxnSpPr>
            <p:cNvPr id="56" name="Straight Arrow Connector 55"/>
            <p:cNvCxnSpPr>
              <a:stCxn id="62" idx="1"/>
              <a:endCxn id="18" idx="1"/>
            </p:cNvCxnSpPr>
            <p:nvPr/>
          </p:nvCxnSpPr>
          <p:spPr>
            <a:xfrm rot="10800000">
              <a:off x="5105401" y="3374180"/>
              <a:ext cx="1215147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62" idx="3"/>
              <a:endCxn id="18" idx="3"/>
            </p:cNvCxnSpPr>
            <p:nvPr/>
          </p:nvCxnSpPr>
          <p:spPr>
            <a:xfrm>
              <a:off x="6633453" y="3374180"/>
              <a:ext cx="1215147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6320547" y="31895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b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848600" y="3191407"/>
            <a:ext cx="914400" cy="369332"/>
            <a:chOff x="5105400" y="3189514"/>
            <a:chExt cx="2743200" cy="369332"/>
          </a:xfrm>
        </p:grpSpPr>
        <p:sp>
          <p:nvSpPr>
            <p:cNvPr id="72" name="Rectangle 71"/>
            <p:cNvSpPr/>
            <p:nvPr/>
          </p:nvSpPr>
          <p:spPr>
            <a:xfrm>
              <a:off x="5105400" y="3259880"/>
              <a:ext cx="2743200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cxnSp>
          <p:nvCxnSpPr>
            <p:cNvPr id="73" name="Straight Arrow Connector 72"/>
            <p:cNvCxnSpPr>
              <a:stCxn id="75" idx="1"/>
              <a:endCxn id="72" idx="1"/>
            </p:cNvCxnSpPr>
            <p:nvPr/>
          </p:nvCxnSpPr>
          <p:spPr>
            <a:xfrm rot="10800000">
              <a:off x="5105403" y="3374180"/>
              <a:ext cx="979185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>
              <a:stCxn id="75" idx="3"/>
              <a:endCxn id="72" idx="3"/>
            </p:cNvCxnSpPr>
            <p:nvPr/>
          </p:nvCxnSpPr>
          <p:spPr>
            <a:xfrm>
              <a:off x="6869415" y="3374180"/>
              <a:ext cx="979185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6084585" y="3189514"/>
              <a:ext cx="784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r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105401" y="2476100"/>
            <a:ext cx="2743199" cy="1086250"/>
            <a:chOff x="5105401" y="2476100"/>
            <a:chExt cx="2743199" cy="1086250"/>
          </a:xfrm>
        </p:grpSpPr>
        <p:sp>
          <p:nvSpPr>
            <p:cNvPr id="64" name="Oval 63"/>
            <p:cNvSpPr/>
            <p:nvPr/>
          </p:nvSpPr>
          <p:spPr>
            <a:xfrm>
              <a:off x="7239000" y="2496013"/>
              <a:ext cx="304800" cy="3048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Cross 65"/>
            <p:cNvSpPr/>
            <p:nvPr/>
          </p:nvSpPr>
          <p:spPr>
            <a:xfrm rot="2691407">
              <a:off x="7209436" y="2476100"/>
              <a:ext cx="361076" cy="361076"/>
            </a:xfrm>
            <a:prstGeom prst="plus">
              <a:avLst>
                <a:gd name="adj" fmla="val 40287"/>
              </a:avLst>
            </a:prstGeom>
            <a:solidFill>
              <a:srgbClr val="FF3737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5105401" y="3193018"/>
              <a:ext cx="1828801" cy="369332"/>
              <a:chOff x="5105400" y="3189514"/>
              <a:chExt cx="2743201" cy="369332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5105400" y="3256705"/>
                <a:ext cx="27432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78" name="Straight Arrow Connector 77"/>
              <p:cNvCxnSpPr>
                <a:stCxn id="80" idx="1"/>
                <a:endCxn id="77" idx="1"/>
              </p:cNvCxnSpPr>
              <p:nvPr/>
            </p:nvCxnSpPr>
            <p:spPr>
              <a:xfrm rot="10800000">
                <a:off x="5105400" y="3371006"/>
                <a:ext cx="848379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>
                <a:stCxn id="80" idx="3"/>
                <a:endCxn id="77" idx="3"/>
              </p:cNvCxnSpPr>
              <p:nvPr/>
            </p:nvCxnSpPr>
            <p:spPr>
              <a:xfrm flipV="1">
                <a:off x="7000220" y="3371005"/>
                <a:ext cx="848381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Box 79"/>
              <p:cNvSpPr txBox="1"/>
              <p:nvPr/>
            </p:nvSpPr>
            <p:spPr>
              <a:xfrm>
                <a:off x="5953779" y="3189514"/>
                <a:ext cx="10464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b – f 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6934200" y="3193018"/>
              <a:ext cx="914400" cy="369332"/>
              <a:chOff x="5105400" y="3189514"/>
              <a:chExt cx="2743200" cy="369332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5105400" y="3256705"/>
                <a:ext cx="27432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83" name="Straight Arrow Connector 82"/>
              <p:cNvCxnSpPr>
                <a:stCxn id="85" idx="1"/>
                <a:endCxn id="82" idx="1"/>
              </p:cNvCxnSpPr>
              <p:nvPr/>
            </p:nvCxnSpPr>
            <p:spPr>
              <a:xfrm rot="10800000">
                <a:off x="5105403" y="3371006"/>
                <a:ext cx="998421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>
                <a:stCxn id="85" idx="3"/>
                <a:endCxn id="82" idx="3"/>
              </p:cNvCxnSpPr>
              <p:nvPr/>
            </p:nvCxnSpPr>
            <p:spPr>
              <a:xfrm flipV="1">
                <a:off x="6850179" y="3371005"/>
                <a:ext cx="998421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Box 84"/>
              <p:cNvSpPr txBox="1"/>
              <p:nvPr/>
            </p:nvSpPr>
            <p:spPr>
              <a:xfrm>
                <a:off x="6103821" y="3189514"/>
                <a:ext cx="7463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f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graphicFrame>
        <p:nvGraphicFramePr>
          <p:cNvPr id="57359" name="Object 15"/>
          <p:cNvGraphicFramePr>
            <a:graphicFrameLocks noChangeAspect="1"/>
          </p:cNvGraphicFramePr>
          <p:nvPr/>
        </p:nvGraphicFramePr>
        <p:xfrm>
          <a:off x="349250" y="898525"/>
          <a:ext cx="4405313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3" name="Document" r:id="rId13" imgW="4561873" imgH="1648640" progId="Word.Document.12">
                  <p:embed/>
                </p:oleObj>
              </mc:Choice>
              <mc:Fallback>
                <p:oleObj name="Document" r:id="rId13" imgW="4561873" imgH="1648640" progId="Word.Document.12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" y="898525"/>
                        <a:ext cx="4405313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01" name="Object 9"/>
          <p:cNvGraphicFramePr>
            <a:graphicFrameLocks noChangeAspect="1"/>
          </p:cNvGraphicFramePr>
          <p:nvPr/>
        </p:nvGraphicFramePr>
        <p:xfrm>
          <a:off x="304800" y="1431925"/>
          <a:ext cx="4525963" cy="230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2" name="Document" r:id="rId5" imgW="4519659" imgH="2305140" progId="Word.Document.12">
                  <p:embed/>
                </p:oleObj>
              </mc:Choice>
              <mc:Fallback>
                <p:oleObj name="Document" r:id="rId5" imgW="4519659" imgH="2305140" progId="Word.Document.12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431925"/>
                        <a:ext cx="4525963" cy="230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Semi-Innovative Sets (SISs)</a:t>
            </a:r>
            <a:endParaRPr lang="en-US" dirty="0"/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181600" y="2419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077200" y="1504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638800" y="1657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096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477000" y="17335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781800" y="1123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7391400" y="20383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315200" y="1581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239000" y="24955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6705600" y="23431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80010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7620000" y="10477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9436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44"/>
          <p:cNvGrpSpPr/>
          <p:nvPr/>
        </p:nvGrpSpPr>
        <p:grpSpPr>
          <a:xfrm>
            <a:off x="5105400" y="1993713"/>
            <a:ext cx="1416236" cy="1263837"/>
            <a:chOff x="5105400" y="1993713"/>
            <a:chExt cx="1416236" cy="1263837"/>
          </a:xfrm>
        </p:grpSpPr>
        <p:sp>
          <p:nvSpPr>
            <p:cNvPr id="19" name="Right Brace 18"/>
            <p:cNvSpPr/>
            <p:nvPr/>
          </p:nvSpPr>
          <p:spPr>
            <a:xfrm rot="16200000">
              <a:off x="5486400" y="2724150"/>
              <a:ext cx="152400" cy="914400"/>
            </a:xfrm>
            <a:prstGeom prst="rightBrace">
              <a:avLst>
                <a:gd name="adj1" fmla="val 40434"/>
                <a:gd name="adj2" fmla="val 5000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Arrow Connector 36"/>
            <p:cNvCxnSpPr>
              <a:stCxn id="19" idx="1"/>
              <a:endCxn id="25" idx="3"/>
            </p:cNvCxnSpPr>
            <p:nvPr/>
          </p:nvCxnSpPr>
          <p:spPr>
            <a:xfrm rot="5400000" flipH="1" flipV="1">
              <a:off x="5486399" y="2069913"/>
              <a:ext cx="1111437" cy="959037"/>
            </a:xfrm>
            <a:prstGeom prst="straightConnector1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5"/>
          <p:cNvGrpSpPr/>
          <p:nvPr/>
        </p:nvGrpSpPr>
        <p:grpSpPr>
          <a:xfrm>
            <a:off x="6019800" y="2603313"/>
            <a:ext cx="914400" cy="654237"/>
            <a:chOff x="5105400" y="2603313"/>
            <a:chExt cx="914400" cy="654237"/>
          </a:xfrm>
        </p:grpSpPr>
        <p:sp>
          <p:nvSpPr>
            <p:cNvPr id="47" name="Right Brace 46"/>
            <p:cNvSpPr/>
            <p:nvPr/>
          </p:nvSpPr>
          <p:spPr>
            <a:xfrm rot="16200000">
              <a:off x="5486400" y="2724150"/>
              <a:ext cx="152400" cy="914400"/>
            </a:xfrm>
            <a:prstGeom prst="rightBrace">
              <a:avLst>
                <a:gd name="adj1" fmla="val 40434"/>
                <a:gd name="adj2" fmla="val 5000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>
              <a:stCxn id="47" idx="1"/>
              <a:endCxn id="30" idx="3"/>
            </p:cNvCxnSpPr>
            <p:nvPr/>
          </p:nvCxnSpPr>
          <p:spPr>
            <a:xfrm rot="5400000" flipH="1" flipV="1">
              <a:off x="5448299" y="2717613"/>
              <a:ext cx="501837" cy="273237"/>
            </a:xfrm>
            <a:prstGeom prst="straightConnector1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48"/>
          <p:cNvGrpSpPr/>
          <p:nvPr/>
        </p:nvGrpSpPr>
        <p:grpSpPr>
          <a:xfrm>
            <a:off x="6934200" y="2801144"/>
            <a:ext cx="914400" cy="456406"/>
            <a:chOff x="5105400" y="2801144"/>
            <a:chExt cx="914400" cy="456406"/>
          </a:xfrm>
        </p:grpSpPr>
        <p:sp>
          <p:nvSpPr>
            <p:cNvPr id="50" name="Right Brace 49"/>
            <p:cNvSpPr/>
            <p:nvPr/>
          </p:nvSpPr>
          <p:spPr>
            <a:xfrm rot="16200000">
              <a:off x="5486400" y="2724150"/>
              <a:ext cx="152400" cy="914400"/>
            </a:xfrm>
            <a:prstGeom prst="rightBrace">
              <a:avLst>
                <a:gd name="adj1" fmla="val 40434"/>
                <a:gd name="adj2" fmla="val 5000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Arrow Connector 50"/>
            <p:cNvCxnSpPr>
              <a:stCxn id="50" idx="1"/>
              <a:endCxn id="29" idx="4"/>
            </p:cNvCxnSpPr>
            <p:nvPr/>
          </p:nvCxnSpPr>
          <p:spPr>
            <a:xfrm rot="5400000" flipH="1">
              <a:off x="5410200" y="2952750"/>
              <a:ext cx="304800" cy="1588"/>
            </a:xfrm>
            <a:prstGeom prst="straightConnector1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51"/>
          <p:cNvGrpSpPr/>
          <p:nvPr/>
        </p:nvGrpSpPr>
        <p:grpSpPr>
          <a:xfrm>
            <a:off x="7651563" y="2298514"/>
            <a:ext cx="1111437" cy="959036"/>
            <a:chOff x="4908363" y="2298514"/>
            <a:chExt cx="1111437" cy="959036"/>
          </a:xfrm>
        </p:grpSpPr>
        <p:sp>
          <p:nvSpPr>
            <p:cNvPr id="53" name="Right Brace 52"/>
            <p:cNvSpPr/>
            <p:nvPr/>
          </p:nvSpPr>
          <p:spPr>
            <a:xfrm rot="16200000">
              <a:off x="5486400" y="2724150"/>
              <a:ext cx="152400" cy="914400"/>
            </a:xfrm>
            <a:prstGeom prst="rightBrace">
              <a:avLst>
                <a:gd name="adj1" fmla="val 40434"/>
                <a:gd name="adj2" fmla="val 5000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>
              <a:stCxn id="53" idx="1"/>
              <a:endCxn id="27" idx="5"/>
            </p:cNvCxnSpPr>
            <p:nvPr/>
          </p:nvCxnSpPr>
          <p:spPr>
            <a:xfrm rot="5400000" flipH="1">
              <a:off x="4832163" y="2374714"/>
              <a:ext cx="806637" cy="654237"/>
            </a:xfrm>
            <a:prstGeom prst="straightConnector1">
              <a:avLst/>
            </a:prstGeom>
            <a:ln w="12700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301625" y="823913"/>
          <a:ext cx="4540250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3" name="Document" r:id="rId8" imgW="4519659" imgH="890114" progId="Word.Document.12">
                  <p:embed/>
                </p:oleObj>
              </mc:Choice>
              <mc:Fallback>
                <p:oleObj name="Document" r:id="rId8" imgW="4519659" imgH="890114" progId="Word.Document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25" y="823913"/>
                        <a:ext cx="4540250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6" name="Group 85"/>
          <p:cNvGrpSpPr/>
          <p:nvPr/>
        </p:nvGrpSpPr>
        <p:grpSpPr>
          <a:xfrm>
            <a:off x="3406775" y="3275013"/>
            <a:ext cx="907993" cy="363537"/>
            <a:chOff x="3406775" y="3275013"/>
            <a:chExt cx="907993" cy="363537"/>
          </a:xfrm>
        </p:grpSpPr>
        <p:graphicFrame>
          <p:nvGraphicFramePr>
            <p:cNvPr id="59398" name="Object 6"/>
            <p:cNvGraphicFramePr>
              <a:graphicFrameLocks noChangeAspect="1"/>
            </p:cNvGraphicFramePr>
            <p:nvPr/>
          </p:nvGraphicFramePr>
          <p:xfrm>
            <a:off x="3406775" y="3275013"/>
            <a:ext cx="555625" cy="363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04" name="Document" r:id="rId11" imgW="570980" imgH="435864" progId="Word.Document.12">
                    <p:embed/>
                  </p:oleObj>
                </mc:Choice>
                <mc:Fallback>
                  <p:oleObj name="Document" r:id="rId11" imgW="570980" imgH="435864" progId="Word.Document.12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6775" y="3275013"/>
                          <a:ext cx="555625" cy="3635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" name="Right Arrow 77"/>
            <p:cNvSpPr/>
            <p:nvPr/>
          </p:nvSpPr>
          <p:spPr>
            <a:xfrm>
              <a:off x="3933768" y="3333750"/>
              <a:ext cx="3810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777240" y="4138196"/>
            <a:ext cx="7985760" cy="871954"/>
            <a:chOff x="777240" y="4138196"/>
            <a:chExt cx="7985760" cy="871954"/>
          </a:xfrm>
        </p:grpSpPr>
        <p:grpSp>
          <p:nvGrpSpPr>
            <p:cNvPr id="55" name="Group 54"/>
            <p:cNvGrpSpPr/>
            <p:nvPr/>
          </p:nvGrpSpPr>
          <p:grpSpPr>
            <a:xfrm>
              <a:off x="4343400" y="4138196"/>
              <a:ext cx="3200400" cy="338554"/>
              <a:chOff x="4343400" y="3528596"/>
              <a:chExt cx="3200400" cy="338554"/>
            </a:xfrm>
          </p:grpSpPr>
          <p:sp>
            <p:nvSpPr>
              <p:cNvPr id="49" name="Right Brace 48"/>
              <p:cNvSpPr/>
              <p:nvPr/>
            </p:nvSpPr>
            <p:spPr>
              <a:xfrm rot="5400000">
                <a:off x="6251448" y="2498598"/>
                <a:ext cx="152400" cy="24323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343400" y="3528596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SIS1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4343400" y="4404896"/>
              <a:ext cx="4419600" cy="338554"/>
              <a:chOff x="4343400" y="3714750"/>
              <a:chExt cx="4419600" cy="338554"/>
            </a:xfrm>
          </p:grpSpPr>
          <p:sp>
            <p:nvSpPr>
              <p:cNvPr id="57" name="Right Brace 56"/>
              <p:cNvSpPr/>
              <p:nvPr/>
            </p:nvSpPr>
            <p:spPr>
              <a:xfrm rot="5400000">
                <a:off x="7470648" y="2684752"/>
                <a:ext cx="152400" cy="24323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343400" y="371475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SIS2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4343400" y="4671596"/>
              <a:ext cx="4419600" cy="338554"/>
              <a:chOff x="4343400" y="3909596"/>
              <a:chExt cx="4419600" cy="338554"/>
            </a:xfrm>
          </p:grpSpPr>
          <p:sp>
            <p:nvSpPr>
              <p:cNvPr id="46" name="Right Brace 45"/>
              <p:cNvSpPr/>
              <p:nvPr/>
            </p:nvSpPr>
            <p:spPr>
              <a:xfrm rot="5400000">
                <a:off x="8078724" y="3487674"/>
                <a:ext cx="152400" cy="1216152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ight Brace 60"/>
              <p:cNvSpPr/>
              <p:nvPr/>
            </p:nvSpPr>
            <p:spPr>
              <a:xfrm rot="5400000">
                <a:off x="5637276" y="3487674"/>
                <a:ext cx="152400" cy="1216152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343400" y="3909596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SIS3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777240" y="4422775"/>
              <a:ext cx="3537528" cy="511175"/>
              <a:chOff x="777240" y="4422775"/>
              <a:chExt cx="3537528" cy="511175"/>
            </a:xfrm>
          </p:grpSpPr>
          <p:graphicFrame>
            <p:nvGraphicFramePr>
              <p:cNvPr id="59400" name="Object 8"/>
              <p:cNvGraphicFramePr>
                <a:graphicFrameLocks noChangeAspect="1"/>
              </p:cNvGraphicFramePr>
              <p:nvPr/>
            </p:nvGraphicFramePr>
            <p:xfrm>
              <a:off x="777240" y="4422775"/>
              <a:ext cx="3260725" cy="511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9405" name="Document" r:id="rId14" imgW="3297404" imgH="516620" progId="Word.Document.12">
                      <p:embed/>
                    </p:oleObj>
                  </mc:Choice>
                  <mc:Fallback>
                    <p:oleObj name="Document" r:id="rId14" imgW="3297404" imgH="516620" progId="Word.Document.12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7240" y="4422775"/>
                            <a:ext cx="3260725" cy="5111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0" name="Right Arrow 79"/>
              <p:cNvSpPr/>
              <p:nvPr/>
            </p:nvSpPr>
            <p:spPr>
              <a:xfrm>
                <a:off x="3933768" y="4505870"/>
                <a:ext cx="381000" cy="1524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0" name="Group 89"/>
          <p:cNvGrpSpPr/>
          <p:nvPr/>
        </p:nvGrpSpPr>
        <p:grpSpPr>
          <a:xfrm>
            <a:off x="1744663" y="3603118"/>
            <a:ext cx="7015289" cy="718057"/>
            <a:chOff x="1744663" y="3603118"/>
            <a:chExt cx="7015289" cy="718057"/>
          </a:xfrm>
        </p:grpSpPr>
        <p:sp>
          <p:nvSpPr>
            <p:cNvPr id="75" name="Rectangle 74"/>
            <p:cNvSpPr/>
            <p:nvPr/>
          </p:nvSpPr>
          <p:spPr>
            <a:xfrm>
              <a:off x="5105400" y="3714750"/>
              <a:ext cx="1216152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324600" y="3714750"/>
              <a:ext cx="1216152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7543800" y="3714750"/>
              <a:ext cx="1216152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1744663" y="3641725"/>
              <a:ext cx="2667000" cy="679450"/>
              <a:chOff x="1744663" y="3641725"/>
              <a:chExt cx="2667000" cy="679450"/>
            </a:xfrm>
          </p:grpSpPr>
          <p:graphicFrame>
            <p:nvGraphicFramePr>
              <p:cNvPr id="59399" name="Object 7"/>
              <p:cNvGraphicFramePr>
                <a:graphicFrameLocks noChangeAspect="1"/>
              </p:cNvGraphicFramePr>
              <p:nvPr/>
            </p:nvGraphicFramePr>
            <p:xfrm>
              <a:off x="1744663" y="3641725"/>
              <a:ext cx="2667000" cy="679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9406" name="Document" r:id="rId17" imgW="2724599" imgH="691470" progId="Word.Document.12">
                      <p:embed/>
                    </p:oleObj>
                  </mc:Choice>
                  <mc:Fallback>
                    <p:oleObj name="Document" r:id="rId17" imgW="2724599" imgH="691470" progId="Word.Document.12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44663" y="3641725"/>
                            <a:ext cx="2667000" cy="6794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9" name="Right Arrow 78"/>
              <p:cNvSpPr/>
              <p:nvPr/>
            </p:nvSpPr>
            <p:spPr>
              <a:xfrm>
                <a:off x="3933768" y="3750182"/>
                <a:ext cx="381000" cy="1524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5329958" y="3603118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s</a:t>
              </a:r>
              <a:r>
                <a:rPr lang="en-US" i="1" baseline="-25000" dirty="0" smtClean="0">
                  <a:solidFill>
                    <a:schemeClr val="bg1"/>
                  </a:solidFill>
                </a:rPr>
                <a:t>1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531326" y="3603118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s</a:t>
              </a:r>
              <a:r>
                <a:rPr lang="en-US" i="1" baseline="-25000" dirty="0" smtClean="0">
                  <a:solidFill>
                    <a:schemeClr val="bg1"/>
                  </a:solidFill>
                </a:rPr>
                <a:t>2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7782128" y="3603118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s</a:t>
              </a:r>
              <a:r>
                <a:rPr lang="en-US" i="1" baseline="-25000" dirty="0" smtClean="0">
                  <a:solidFill>
                    <a:schemeClr val="bg1"/>
                  </a:solidFill>
                </a:rPr>
                <a:t>3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105400" y="3189514"/>
            <a:ext cx="2743200" cy="369332"/>
            <a:chOff x="5105400" y="3189514"/>
            <a:chExt cx="2743200" cy="369332"/>
          </a:xfrm>
        </p:grpSpPr>
        <p:sp>
          <p:nvSpPr>
            <p:cNvPr id="84" name="Rectangle 83"/>
            <p:cNvSpPr/>
            <p:nvPr/>
          </p:nvSpPr>
          <p:spPr>
            <a:xfrm>
              <a:off x="5105400" y="3259880"/>
              <a:ext cx="2743200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cxnSp>
          <p:nvCxnSpPr>
            <p:cNvPr id="91" name="Straight Arrow Connector 90"/>
            <p:cNvCxnSpPr>
              <a:stCxn id="93" idx="1"/>
              <a:endCxn id="84" idx="1"/>
            </p:cNvCxnSpPr>
            <p:nvPr/>
          </p:nvCxnSpPr>
          <p:spPr>
            <a:xfrm rot="10800000">
              <a:off x="5105401" y="3374180"/>
              <a:ext cx="1215147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stCxn id="93" idx="3"/>
              <a:endCxn id="84" idx="3"/>
            </p:cNvCxnSpPr>
            <p:nvPr/>
          </p:nvCxnSpPr>
          <p:spPr>
            <a:xfrm>
              <a:off x="6633453" y="3374180"/>
              <a:ext cx="1215147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6320547" y="31895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b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848600" y="3183723"/>
            <a:ext cx="914400" cy="369332"/>
            <a:chOff x="5105400" y="3181830"/>
            <a:chExt cx="2743200" cy="369332"/>
          </a:xfrm>
        </p:grpSpPr>
        <p:sp>
          <p:nvSpPr>
            <p:cNvPr id="95" name="Rectangle 94"/>
            <p:cNvSpPr/>
            <p:nvPr/>
          </p:nvSpPr>
          <p:spPr>
            <a:xfrm>
              <a:off x="5105400" y="3252196"/>
              <a:ext cx="2743200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cxnSp>
          <p:nvCxnSpPr>
            <p:cNvPr id="96" name="Straight Arrow Connector 95"/>
            <p:cNvCxnSpPr>
              <a:stCxn id="98" idx="1"/>
              <a:endCxn id="95" idx="1"/>
            </p:cNvCxnSpPr>
            <p:nvPr/>
          </p:nvCxnSpPr>
          <p:spPr>
            <a:xfrm rot="10800000">
              <a:off x="5105403" y="3366496"/>
              <a:ext cx="979185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>
              <a:stCxn id="98" idx="3"/>
              <a:endCxn id="95" idx="3"/>
            </p:cNvCxnSpPr>
            <p:nvPr/>
          </p:nvCxnSpPr>
          <p:spPr>
            <a:xfrm>
              <a:off x="6869415" y="3366496"/>
              <a:ext cx="979185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6084585" y="3181830"/>
              <a:ext cx="784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r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5105399" y="2478824"/>
            <a:ext cx="2743201" cy="1078566"/>
            <a:chOff x="5105399" y="2476100"/>
            <a:chExt cx="2743201" cy="1078566"/>
          </a:xfrm>
        </p:grpSpPr>
        <p:sp>
          <p:nvSpPr>
            <p:cNvPr id="100" name="Oval 99"/>
            <p:cNvSpPr/>
            <p:nvPr/>
          </p:nvSpPr>
          <p:spPr>
            <a:xfrm>
              <a:off x="7239000" y="2496013"/>
              <a:ext cx="304800" cy="30480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Cross 100"/>
            <p:cNvSpPr/>
            <p:nvPr/>
          </p:nvSpPr>
          <p:spPr>
            <a:xfrm rot="2691407">
              <a:off x="7209436" y="2476100"/>
              <a:ext cx="361076" cy="361076"/>
            </a:xfrm>
            <a:prstGeom prst="plus">
              <a:avLst>
                <a:gd name="adj" fmla="val 40287"/>
              </a:avLst>
            </a:prstGeom>
            <a:solidFill>
              <a:srgbClr val="FF3737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2" name="Group 75"/>
            <p:cNvGrpSpPr/>
            <p:nvPr/>
          </p:nvGrpSpPr>
          <p:grpSpPr>
            <a:xfrm>
              <a:off x="5105399" y="3185334"/>
              <a:ext cx="1828801" cy="369332"/>
              <a:chOff x="5105400" y="3181830"/>
              <a:chExt cx="2743202" cy="369332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5105400" y="3249021"/>
                <a:ext cx="27432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109" name="Straight Arrow Connector 108"/>
              <p:cNvCxnSpPr>
                <a:stCxn id="111" idx="1"/>
                <a:endCxn id="108" idx="1"/>
              </p:cNvCxnSpPr>
              <p:nvPr/>
            </p:nvCxnSpPr>
            <p:spPr>
              <a:xfrm rot="10800000">
                <a:off x="5105402" y="3363322"/>
                <a:ext cx="848379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/>
              <p:cNvCxnSpPr>
                <a:stCxn id="111" idx="3"/>
                <a:endCxn id="108" idx="3"/>
              </p:cNvCxnSpPr>
              <p:nvPr/>
            </p:nvCxnSpPr>
            <p:spPr>
              <a:xfrm flipV="1">
                <a:off x="7000221" y="3363321"/>
                <a:ext cx="848381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Box 110"/>
              <p:cNvSpPr txBox="1"/>
              <p:nvPr/>
            </p:nvSpPr>
            <p:spPr>
              <a:xfrm>
                <a:off x="5953781" y="3181830"/>
                <a:ext cx="1046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b – f 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3" name="Group 80"/>
            <p:cNvGrpSpPr/>
            <p:nvPr/>
          </p:nvGrpSpPr>
          <p:grpSpPr>
            <a:xfrm>
              <a:off x="6934200" y="3185334"/>
              <a:ext cx="914400" cy="369332"/>
              <a:chOff x="5105400" y="3181830"/>
              <a:chExt cx="2743200" cy="369332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5105400" y="3249021"/>
                <a:ext cx="2743200" cy="2286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105" name="Straight Arrow Connector 104"/>
              <p:cNvCxnSpPr>
                <a:stCxn id="107" idx="1"/>
                <a:endCxn id="104" idx="1"/>
              </p:cNvCxnSpPr>
              <p:nvPr/>
            </p:nvCxnSpPr>
            <p:spPr>
              <a:xfrm rot="10800000">
                <a:off x="5105403" y="3363322"/>
                <a:ext cx="998421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>
                <a:stCxn id="107" idx="3"/>
                <a:endCxn id="104" idx="3"/>
              </p:cNvCxnSpPr>
              <p:nvPr/>
            </p:nvCxnSpPr>
            <p:spPr>
              <a:xfrm flipV="1">
                <a:off x="6850179" y="3363321"/>
                <a:ext cx="998421" cy="3175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06"/>
              <p:cNvSpPr txBox="1"/>
              <p:nvPr/>
            </p:nvSpPr>
            <p:spPr>
              <a:xfrm>
                <a:off x="6103821" y="3181830"/>
                <a:ext cx="7463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f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16" name="Group 115"/>
          <p:cNvGrpSpPr/>
          <p:nvPr/>
        </p:nvGrpSpPr>
        <p:grpSpPr>
          <a:xfrm>
            <a:off x="6934200" y="3645103"/>
            <a:ext cx="914400" cy="369332"/>
            <a:chOff x="7086600" y="3345418"/>
            <a:chExt cx="914400" cy="369332"/>
          </a:xfrm>
        </p:grpSpPr>
        <p:sp>
          <p:nvSpPr>
            <p:cNvPr id="112" name="Rectangle 111"/>
            <p:cNvSpPr/>
            <p:nvPr/>
          </p:nvSpPr>
          <p:spPr>
            <a:xfrm>
              <a:off x="7086600" y="3415784"/>
              <a:ext cx="914400" cy="2286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cxnSp>
          <p:nvCxnSpPr>
            <p:cNvPr id="113" name="Straight Arrow Connector 112"/>
            <p:cNvCxnSpPr>
              <a:stCxn id="115" idx="1"/>
              <a:endCxn id="112" idx="1"/>
            </p:cNvCxnSpPr>
            <p:nvPr/>
          </p:nvCxnSpPr>
          <p:spPr>
            <a:xfrm rot="10800000">
              <a:off x="7086601" y="3530084"/>
              <a:ext cx="332807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>
              <a:stCxn id="115" idx="3"/>
              <a:endCxn id="112" idx="3"/>
            </p:cNvCxnSpPr>
            <p:nvPr/>
          </p:nvCxnSpPr>
          <p:spPr>
            <a:xfrm>
              <a:off x="7668193" y="3530084"/>
              <a:ext cx="332807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7419407" y="3345418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f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5638800" y="1657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23431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57150"/>
            <a:ext cx="6629400" cy="548878"/>
          </a:xfrm>
        </p:spPr>
        <p:txBody>
          <a:bodyPr>
            <a:normAutofit fontScale="90000"/>
          </a:bodyPr>
          <a:lstStyle/>
          <a:p>
            <a:r>
              <a:rPr lang="en-US" smtClean="0"/>
              <a:t>Semi-Innovative Sets (SISs)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181600" y="2419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8077200" y="1504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096000" y="24955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477000" y="17335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781800" y="11239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391400" y="20383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315200" y="15811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239000" y="24955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705600" y="2343150"/>
            <a:ext cx="304800" cy="304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7620000" y="10477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943600" y="203835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" name="Object 5"/>
          <p:cNvGraphicFramePr>
            <a:graphicFrameLocks noChangeAspect="1"/>
          </p:cNvGraphicFramePr>
          <p:nvPr/>
        </p:nvGraphicFramePr>
        <p:xfrm>
          <a:off x="304800" y="1171575"/>
          <a:ext cx="45434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9" name="Document" r:id="rId5" imgW="4519659" imgH="789530" progId="Word.Document.12">
                  <p:embed/>
                </p:oleObj>
              </mc:Choice>
              <mc:Fallback>
                <p:oleObj name="Document" r:id="rId5" imgW="4519659" imgH="78953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171575"/>
                        <a:ext cx="4543425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1114425" y="3130550"/>
            <a:ext cx="3200343" cy="661988"/>
            <a:chOff x="1114425" y="3130550"/>
            <a:chExt cx="3200343" cy="661988"/>
          </a:xfrm>
        </p:grpSpPr>
        <p:graphicFrame>
          <p:nvGraphicFramePr>
            <p:cNvPr id="25" name="Object 6"/>
            <p:cNvGraphicFramePr>
              <a:graphicFrameLocks noChangeAspect="1"/>
            </p:cNvGraphicFramePr>
            <p:nvPr/>
          </p:nvGraphicFramePr>
          <p:xfrm>
            <a:off x="1114425" y="3130550"/>
            <a:ext cx="2795588" cy="661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470" name="Document" r:id="rId8" imgW="2829687" imgH="683539" progId="Word.Document.12">
                    <p:embed/>
                  </p:oleObj>
                </mc:Choice>
                <mc:Fallback>
                  <p:oleObj name="Document" r:id="rId8" imgW="2829687" imgH="683539" progId="Word.Document.12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4425" y="3130550"/>
                          <a:ext cx="2795588" cy="6619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Right Arrow 25"/>
            <p:cNvSpPr/>
            <p:nvPr/>
          </p:nvSpPr>
          <p:spPr>
            <a:xfrm>
              <a:off x="3933768" y="3333750"/>
              <a:ext cx="3810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96913" y="3486150"/>
            <a:ext cx="8066087" cy="1557754"/>
            <a:chOff x="696913" y="3486150"/>
            <a:chExt cx="8066087" cy="1557754"/>
          </a:xfrm>
        </p:grpSpPr>
        <p:grpSp>
          <p:nvGrpSpPr>
            <p:cNvPr id="45" name="Group 136"/>
            <p:cNvGrpSpPr/>
            <p:nvPr/>
          </p:nvGrpSpPr>
          <p:grpSpPr>
            <a:xfrm>
              <a:off x="4343400" y="3486150"/>
              <a:ext cx="2590800" cy="338554"/>
              <a:chOff x="4343400" y="3486150"/>
              <a:chExt cx="2590800" cy="338554"/>
            </a:xfrm>
          </p:grpSpPr>
          <p:sp>
            <p:nvSpPr>
              <p:cNvPr id="69" name="Right Brace 48"/>
              <p:cNvSpPr/>
              <p:nvPr/>
            </p:nvSpPr>
            <p:spPr>
              <a:xfrm rot="5400000">
                <a:off x="5946648" y="2744075"/>
                <a:ext cx="152400" cy="18227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4343400" y="348615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SIS1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aphicFrame>
          <p:nvGraphicFramePr>
            <p:cNvPr id="46" name="Object 8"/>
            <p:cNvGraphicFramePr>
              <a:graphicFrameLocks noChangeAspect="1"/>
            </p:cNvGraphicFramePr>
            <p:nvPr/>
          </p:nvGraphicFramePr>
          <p:xfrm>
            <a:off x="696913" y="4019550"/>
            <a:ext cx="3265487" cy="579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471" name="Document" r:id="rId11" imgW="3297404" imgH="583315" progId="Word.Document.12">
                    <p:embed/>
                  </p:oleObj>
                </mc:Choice>
                <mc:Fallback>
                  <p:oleObj name="Document" r:id="rId11" imgW="3297404" imgH="583315" progId="Word.Document.12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6913" y="4019550"/>
                          <a:ext cx="3265487" cy="5794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" name="Right Arrow 46"/>
            <p:cNvSpPr/>
            <p:nvPr/>
          </p:nvSpPr>
          <p:spPr>
            <a:xfrm>
              <a:off x="3933768" y="4128462"/>
              <a:ext cx="3810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135"/>
            <p:cNvGrpSpPr/>
            <p:nvPr/>
          </p:nvGrpSpPr>
          <p:grpSpPr>
            <a:xfrm>
              <a:off x="4343400" y="3729990"/>
              <a:ext cx="4413504" cy="338554"/>
              <a:chOff x="4343400" y="3729990"/>
              <a:chExt cx="4413504" cy="338554"/>
            </a:xfrm>
          </p:grpSpPr>
          <p:sp>
            <p:nvSpPr>
              <p:cNvPr id="67" name="TextBox 66"/>
              <p:cNvSpPr txBox="1"/>
              <p:nvPr/>
            </p:nvSpPr>
            <p:spPr>
              <a:xfrm>
                <a:off x="4343400" y="372999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SIS2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8" name="Right Brace 67"/>
              <p:cNvSpPr/>
              <p:nvPr/>
            </p:nvSpPr>
            <p:spPr>
              <a:xfrm rot="5400000">
                <a:off x="7769352" y="2987915"/>
                <a:ext cx="152400" cy="18227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134"/>
            <p:cNvGrpSpPr/>
            <p:nvPr/>
          </p:nvGrpSpPr>
          <p:grpSpPr>
            <a:xfrm>
              <a:off x="4343400" y="3973830"/>
              <a:ext cx="3499104" cy="338554"/>
              <a:chOff x="4343400" y="3973830"/>
              <a:chExt cx="3499104" cy="338554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4343400" y="397383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SIS3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6" name="Right Brace 65"/>
              <p:cNvSpPr/>
              <p:nvPr/>
            </p:nvSpPr>
            <p:spPr>
              <a:xfrm rot="5400000">
                <a:off x="6854952" y="3231755"/>
                <a:ext cx="152400" cy="18227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133"/>
            <p:cNvGrpSpPr/>
            <p:nvPr/>
          </p:nvGrpSpPr>
          <p:grpSpPr>
            <a:xfrm>
              <a:off x="4343400" y="4217670"/>
              <a:ext cx="3505200" cy="338554"/>
              <a:chOff x="4343400" y="4217670"/>
              <a:chExt cx="3505200" cy="338554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4343400" y="421767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SIS4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62" name="Group 124"/>
              <p:cNvGrpSpPr/>
              <p:nvPr/>
            </p:nvGrpSpPr>
            <p:grpSpPr>
              <a:xfrm>
                <a:off x="5105400" y="4324350"/>
                <a:ext cx="2743200" cy="152400"/>
                <a:chOff x="5105400" y="4324350"/>
                <a:chExt cx="2743200" cy="152400"/>
              </a:xfrm>
            </p:grpSpPr>
            <p:sp>
              <p:nvSpPr>
                <p:cNvPr id="63" name="Right Brace 62"/>
                <p:cNvSpPr/>
                <p:nvPr/>
              </p:nvSpPr>
              <p:spPr>
                <a:xfrm rot="5400000">
                  <a:off x="5486400" y="3943350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ight Brace 63"/>
                <p:cNvSpPr/>
                <p:nvPr/>
              </p:nvSpPr>
              <p:spPr>
                <a:xfrm rot="5400000">
                  <a:off x="7315200" y="3943350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1" name="Group 132"/>
            <p:cNvGrpSpPr/>
            <p:nvPr/>
          </p:nvGrpSpPr>
          <p:grpSpPr>
            <a:xfrm>
              <a:off x="4343400" y="4461510"/>
              <a:ext cx="4419600" cy="338554"/>
              <a:chOff x="4343400" y="4461510"/>
              <a:chExt cx="4419600" cy="338554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4343400" y="446151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SIS5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58" name="Group 125"/>
              <p:cNvGrpSpPr/>
              <p:nvPr/>
            </p:nvGrpSpPr>
            <p:grpSpPr>
              <a:xfrm>
                <a:off x="6019800" y="4554587"/>
                <a:ext cx="2743200" cy="152400"/>
                <a:chOff x="5105400" y="4325987"/>
                <a:chExt cx="2743200" cy="152400"/>
              </a:xfrm>
            </p:grpSpPr>
            <p:sp>
              <p:nvSpPr>
                <p:cNvPr id="59" name="Right Brace 58"/>
                <p:cNvSpPr/>
                <p:nvPr/>
              </p:nvSpPr>
              <p:spPr>
                <a:xfrm rot="5400000">
                  <a:off x="5486400" y="394498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ight Brace 59"/>
                <p:cNvSpPr/>
                <p:nvPr/>
              </p:nvSpPr>
              <p:spPr>
                <a:xfrm rot="5400000">
                  <a:off x="7315200" y="394498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2" name="Group 131"/>
            <p:cNvGrpSpPr/>
            <p:nvPr/>
          </p:nvGrpSpPr>
          <p:grpSpPr>
            <a:xfrm>
              <a:off x="4343400" y="4705350"/>
              <a:ext cx="4419600" cy="338554"/>
              <a:chOff x="4343400" y="4705350"/>
              <a:chExt cx="4419600" cy="338554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4343400" y="4705350"/>
                <a:ext cx="686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SIS6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54" name="Group 128"/>
              <p:cNvGrpSpPr/>
              <p:nvPr/>
            </p:nvGrpSpPr>
            <p:grpSpPr>
              <a:xfrm>
                <a:off x="5105400" y="4798427"/>
                <a:ext cx="3657600" cy="152400"/>
                <a:chOff x="5105400" y="4341227"/>
                <a:chExt cx="3657600" cy="152400"/>
              </a:xfrm>
            </p:grpSpPr>
            <p:sp>
              <p:nvSpPr>
                <p:cNvPr id="55" name="Right Brace 54"/>
                <p:cNvSpPr/>
                <p:nvPr/>
              </p:nvSpPr>
              <p:spPr>
                <a:xfrm rot="5400000">
                  <a:off x="5486400" y="396022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ight Brace 55"/>
                <p:cNvSpPr/>
                <p:nvPr/>
              </p:nvSpPr>
              <p:spPr>
                <a:xfrm rot="5400000">
                  <a:off x="8229600" y="3960227"/>
                  <a:ext cx="152400" cy="914400"/>
                </a:xfrm>
                <a:prstGeom prst="rightBrace">
                  <a:avLst>
                    <a:gd name="adj1" fmla="val 40434"/>
                    <a:gd name="adj2" fmla="val 50000"/>
                  </a:avLst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84" name="Group 83"/>
          <p:cNvGrpSpPr/>
          <p:nvPr/>
        </p:nvGrpSpPr>
        <p:grpSpPr>
          <a:xfrm>
            <a:off x="5105400" y="3189514"/>
            <a:ext cx="2743200" cy="369332"/>
            <a:chOff x="5105400" y="3189514"/>
            <a:chExt cx="2743200" cy="369332"/>
          </a:xfrm>
        </p:grpSpPr>
        <p:sp>
          <p:nvSpPr>
            <p:cNvPr id="85" name="Rectangle 84"/>
            <p:cNvSpPr/>
            <p:nvPr/>
          </p:nvSpPr>
          <p:spPr>
            <a:xfrm>
              <a:off x="5105400" y="3259880"/>
              <a:ext cx="2743200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cxnSp>
          <p:nvCxnSpPr>
            <p:cNvPr id="86" name="Straight Arrow Connector 85"/>
            <p:cNvCxnSpPr>
              <a:stCxn id="88" idx="1"/>
              <a:endCxn id="85" idx="1"/>
            </p:cNvCxnSpPr>
            <p:nvPr/>
          </p:nvCxnSpPr>
          <p:spPr>
            <a:xfrm rot="10800000">
              <a:off x="5105401" y="3374180"/>
              <a:ext cx="1215147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88" idx="3"/>
              <a:endCxn id="85" idx="3"/>
            </p:cNvCxnSpPr>
            <p:nvPr/>
          </p:nvCxnSpPr>
          <p:spPr>
            <a:xfrm>
              <a:off x="6633453" y="3374180"/>
              <a:ext cx="1215147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6320547" y="31895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b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7848600" y="3186644"/>
            <a:ext cx="914400" cy="369332"/>
            <a:chOff x="5105400" y="3189514"/>
            <a:chExt cx="2743200" cy="369332"/>
          </a:xfrm>
        </p:grpSpPr>
        <p:sp>
          <p:nvSpPr>
            <p:cNvPr id="90" name="Rectangle 89"/>
            <p:cNvSpPr/>
            <p:nvPr/>
          </p:nvSpPr>
          <p:spPr>
            <a:xfrm>
              <a:off x="5105400" y="3259880"/>
              <a:ext cx="2743200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cxnSp>
          <p:nvCxnSpPr>
            <p:cNvPr id="91" name="Straight Arrow Connector 90"/>
            <p:cNvCxnSpPr>
              <a:stCxn id="93" idx="1"/>
              <a:endCxn id="90" idx="1"/>
            </p:cNvCxnSpPr>
            <p:nvPr/>
          </p:nvCxnSpPr>
          <p:spPr>
            <a:xfrm rot="10800000">
              <a:off x="5105403" y="3374180"/>
              <a:ext cx="979185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stCxn id="93" idx="3"/>
              <a:endCxn id="90" idx="3"/>
            </p:cNvCxnSpPr>
            <p:nvPr/>
          </p:nvCxnSpPr>
          <p:spPr>
            <a:xfrm>
              <a:off x="6869415" y="3374180"/>
              <a:ext cx="979185" cy="15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6084585" y="3189514"/>
              <a:ext cx="784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r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5105400" y="1667125"/>
            <a:ext cx="3657603" cy="1895225"/>
            <a:chOff x="5105400" y="1352550"/>
            <a:chExt cx="3657603" cy="1895225"/>
          </a:xfrm>
        </p:grpSpPr>
        <p:grpSp>
          <p:nvGrpSpPr>
            <p:cNvPr id="27" name="Group 26"/>
            <p:cNvGrpSpPr/>
            <p:nvPr/>
          </p:nvGrpSpPr>
          <p:grpSpPr>
            <a:xfrm>
              <a:off x="5105400" y="1352550"/>
              <a:ext cx="3651504" cy="1600200"/>
              <a:chOff x="5105400" y="1657350"/>
              <a:chExt cx="3651504" cy="1600200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638800" y="1657350"/>
                <a:ext cx="304800" cy="304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8001000" y="2343150"/>
                <a:ext cx="304800" cy="3048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Right Brace 31"/>
              <p:cNvSpPr/>
              <p:nvPr/>
            </p:nvSpPr>
            <p:spPr>
              <a:xfrm rot="16200000">
                <a:off x="53309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ight Brace 32"/>
              <p:cNvSpPr/>
              <p:nvPr/>
            </p:nvSpPr>
            <p:spPr>
              <a:xfrm rot="16200000">
                <a:off x="59405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ight Brace 33"/>
              <p:cNvSpPr/>
              <p:nvPr/>
            </p:nvSpPr>
            <p:spPr>
              <a:xfrm rot="16200000">
                <a:off x="65501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ight Brace 34"/>
              <p:cNvSpPr/>
              <p:nvPr/>
            </p:nvSpPr>
            <p:spPr>
              <a:xfrm rot="16200000">
                <a:off x="71597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ight Brace 35"/>
              <p:cNvSpPr/>
              <p:nvPr/>
            </p:nvSpPr>
            <p:spPr>
              <a:xfrm rot="16200000">
                <a:off x="77693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ight Brace 36"/>
              <p:cNvSpPr/>
              <p:nvPr/>
            </p:nvSpPr>
            <p:spPr>
              <a:xfrm rot="16200000">
                <a:off x="8378952" y="2879598"/>
                <a:ext cx="152400" cy="603504"/>
              </a:xfrm>
              <a:prstGeom prst="rightBrace">
                <a:avLst>
                  <a:gd name="adj1" fmla="val 40434"/>
                  <a:gd name="adj2" fmla="val 50000"/>
                </a:avLst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Arrow Connector 37"/>
              <p:cNvCxnSpPr>
                <a:stCxn id="32" idx="1"/>
                <a:endCxn id="29" idx="4"/>
              </p:cNvCxnSpPr>
              <p:nvPr/>
            </p:nvCxnSpPr>
            <p:spPr>
              <a:xfrm rot="5400000" flipH="1" flipV="1">
                <a:off x="5027676" y="2341626"/>
                <a:ext cx="1143000" cy="384048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>
                <a:stCxn id="33" idx="1"/>
                <a:endCxn id="15" idx="3"/>
              </p:cNvCxnSpPr>
              <p:nvPr/>
            </p:nvCxnSpPr>
            <p:spPr>
              <a:xfrm rot="5400000" flipH="1" flipV="1">
                <a:off x="5713475" y="2296989"/>
                <a:ext cx="1111437" cy="504885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>
                <a:stCxn id="34" idx="1"/>
                <a:endCxn id="20" idx="4"/>
              </p:cNvCxnSpPr>
              <p:nvPr/>
            </p:nvCxnSpPr>
            <p:spPr>
              <a:xfrm rot="5400000" flipH="1" flipV="1">
                <a:off x="6513576" y="2760726"/>
                <a:ext cx="457200" cy="231648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>
                <a:stCxn id="35" idx="1"/>
                <a:endCxn id="19" idx="4"/>
              </p:cNvCxnSpPr>
              <p:nvPr/>
            </p:nvCxnSpPr>
            <p:spPr>
              <a:xfrm rot="5400000" flipH="1" flipV="1">
                <a:off x="7161276" y="2875026"/>
                <a:ext cx="304800" cy="155448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>
                <a:stCxn id="36" idx="1"/>
                <a:endCxn id="17" idx="4"/>
              </p:cNvCxnSpPr>
              <p:nvPr/>
            </p:nvCxnSpPr>
            <p:spPr>
              <a:xfrm rot="5400000" flipH="1">
                <a:off x="7313676" y="2573274"/>
                <a:ext cx="762000" cy="301752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37" idx="1"/>
                <a:endCxn id="18" idx="5"/>
              </p:cNvCxnSpPr>
              <p:nvPr/>
            </p:nvCxnSpPr>
            <p:spPr>
              <a:xfrm rot="5400000" flipH="1">
                <a:off x="7383339" y="2033338"/>
                <a:ext cx="1263837" cy="879789"/>
              </a:xfrm>
              <a:prstGeom prst="straightConnector1">
                <a:avLst/>
              </a:prstGeom>
              <a:ln w="12700"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93"/>
            <p:cNvGrpSpPr/>
            <p:nvPr/>
          </p:nvGrpSpPr>
          <p:grpSpPr>
            <a:xfrm>
              <a:off x="5105400" y="2876550"/>
              <a:ext cx="1828800" cy="369332"/>
              <a:chOff x="5105398" y="3189514"/>
              <a:chExt cx="2743199" cy="369332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5105398" y="3259880"/>
                <a:ext cx="2743199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96" name="Straight Arrow Connector 95"/>
              <p:cNvCxnSpPr>
                <a:stCxn id="98" idx="1"/>
                <a:endCxn id="95" idx="1"/>
              </p:cNvCxnSpPr>
              <p:nvPr/>
            </p:nvCxnSpPr>
            <p:spPr>
              <a:xfrm rot="10800000">
                <a:off x="5105399" y="3374180"/>
                <a:ext cx="1136920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/>
              <p:cNvCxnSpPr>
                <a:stCxn id="98" idx="3"/>
                <a:endCxn id="95" idx="3"/>
              </p:cNvCxnSpPr>
              <p:nvPr/>
            </p:nvCxnSpPr>
            <p:spPr>
              <a:xfrm>
                <a:off x="6711677" y="3374180"/>
                <a:ext cx="1136920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6242318" y="3189514"/>
                <a:ext cx="4693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b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6934202" y="2878443"/>
              <a:ext cx="1828801" cy="369332"/>
              <a:chOff x="5105399" y="3189514"/>
              <a:chExt cx="2743200" cy="369332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5105399" y="3255153"/>
                <a:ext cx="2743200" cy="2286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i="1" dirty="0"/>
              </a:p>
            </p:txBody>
          </p:sp>
          <p:cxnSp>
            <p:nvCxnSpPr>
              <p:cNvPr id="101" name="Straight Arrow Connector 100"/>
              <p:cNvCxnSpPr>
                <a:stCxn id="103" idx="1"/>
                <a:endCxn id="100" idx="1"/>
              </p:cNvCxnSpPr>
              <p:nvPr/>
            </p:nvCxnSpPr>
            <p:spPr>
              <a:xfrm rot="10800000">
                <a:off x="5105399" y="3369454"/>
                <a:ext cx="1175393" cy="472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>
                <a:stCxn id="103" idx="3"/>
                <a:endCxn id="100" idx="3"/>
              </p:cNvCxnSpPr>
              <p:nvPr/>
            </p:nvCxnSpPr>
            <p:spPr>
              <a:xfrm flipV="1">
                <a:off x="6673207" y="3369453"/>
                <a:ext cx="1175392" cy="472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TextBox 102"/>
              <p:cNvSpPr txBox="1"/>
              <p:nvPr/>
            </p:nvSpPr>
            <p:spPr>
              <a:xfrm>
                <a:off x="6280793" y="3189514"/>
                <a:ext cx="3924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bg1"/>
                    </a:solidFill>
                  </a:rPr>
                  <a:t>r</a:t>
                </a:r>
                <a:endParaRPr lang="en-US" i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3" name="Group 132"/>
          <p:cNvGrpSpPr/>
          <p:nvPr/>
        </p:nvGrpSpPr>
        <p:grpSpPr>
          <a:xfrm>
            <a:off x="5105400" y="1562098"/>
            <a:ext cx="3657603" cy="2000252"/>
            <a:chOff x="5105400" y="1562098"/>
            <a:chExt cx="3657603" cy="2000252"/>
          </a:xfrm>
        </p:grpSpPr>
        <p:grpSp>
          <p:nvGrpSpPr>
            <p:cNvPr id="71" name="Group 70"/>
            <p:cNvGrpSpPr/>
            <p:nvPr/>
          </p:nvGrpSpPr>
          <p:grpSpPr>
            <a:xfrm>
              <a:off x="5607773" y="1562098"/>
              <a:ext cx="2037476" cy="1274454"/>
              <a:chOff x="5607773" y="1562259"/>
              <a:chExt cx="2037476" cy="1274454"/>
            </a:xfrm>
          </p:grpSpPr>
          <p:grpSp>
            <p:nvGrpSpPr>
              <p:cNvPr id="72" name="Group 143"/>
              <p:cNvGrpSpPr/>
              <p:nvPr/>
            </p:nvGrpSpPr>
            <p:grpSpPr>
              <a:xfrm>
                <a:off x="7209436" y="2475637"/>
                <a:ext cx="361076" cy="361076"/>
                <a:chOff x="7209436" y="2475637"/>
                <a:chExt cx="361076" cy="361076"/>
              </a:xfrm>
            </p:grpSpPr>
            <p:sp>
              <p:nvSpPr>
                <p:cNvPr id="82" name="Oval 81"/>
                <p:cNvSpPr/>
                <p:nvPr/>
              </p:nvSpPr>
              <p:spPr>
                <a:xfrm>
                  <a:off x="7239000" y="2495550"/>
                  <a:ext cx="304800" cy="3048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3" name="Cross 82"/>
                <p:cNvSpPr/>
                <p:nvPr/>
              </p:nvSpPr>
              <p:spPr>
                <a:xfrm rot="2691407">
                  <a:off x="7209436" y="2475637"/>
                  <a:ext cx="361076" cy="361076"/>
                </a:xfrm>
                <a:prstGeom prst="plus">
                  <a:avLst>
                    <a:gd name="adj" fmla="val 40287"/>
                  </a:avLst>
                </a:prstGeom>
                <a:solidFill>
                  <a:srgbClr val="FF3737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144"/>
              <p:cNvGrpSpPr/>
              <p:nvPr/>
            </p:nvGrpSpPr>
            <p:grpSpPr>
              <a:xfrm>
                <a:off x="5607773" y="1638458"/>
                <a:ext cx="361076" cy="361076"/>
                <a:chOff x="7436573" y="1638458"/>
                <a:chExt cx="361076" cy="361076"/>
              </a:xfrm>
            </p:grpSpPr>
            <p:sp>
              <p:nvSpPr>
                <p:cNvPr id="79" name="Oval 78"/>
                <p:cNvSpPr/>
                <p:nvPr/>
              </p:nvSpPr>
              <p:spPr>
                <a:xfrm>
                  <a:off x="7466137" y="1658371"/>
                  <a:ext cx="304800" cy="3048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0" name="Cross 79"/>
                <p:cNvSpPr/>
                <p:nvPr/>
              </p:nvSpPr>
              <p:spPr>
                <a:xfrm rot="2691407">
                  <a:off x="7436573" y="1638458"/>
                  <a:ext cx="361076" cy="361076"/>
                </a:xfrm>
                <a:prstGeom prst="plus">
                  <a:avLst>
                    <a:gd name="adj" fmla="val 40287"/>
                  </a:avLst>
                </a:prstGeom>
                <a:solidFill>
                  <a:srgbClr val="FF3737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148"/>
              <p:cNvGrpSpPr/>
              <p:nvPr/>
            </p:nvGrpSpPr>
            <p:grpSpPr>
              <a:xfrm>
                <a:off x="7284173" y="1562259"/>
                <a:ext cx="361076" cy="361076"/>
                <a:chOff x="6064973" y="1562259"/>
                <a:chExt cx="361076" cy="361076"/>
              </a:xfrm>
            </p:grpSpPr>
            <p:sp>
              <p:nvSpPr>
                <p:cNvPr id="76" name="Oval 75"/>
                <p:cNvSpPr/>
                <p:nvPr/>
              </p:nvSpPr>
              <p:spPr>
                <a:xfrm>
                  <a:off x="6094537" y="1581150"/>
                  <a:ext cx="304800" cy="3048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7" name="Cross 76"/>
                <p:cNvSpPr/>
                <p:nvPr/>
              </p:nvSpPr>
              <p:spPr>
                <a:xfrm rot="2691407">
                  <a:off x="6064973" y="1562259"/>
                  <a:ext cx="361076" cy="361076"/>
                </a:xfrm>
                <a:prstGeom prst="plus">
                  <a:avLst>
                    <a:gd name="adj" fmla="val 40287"/>
                  </a:avLst>
                </a:prstGeom>
                <a:solidFill>
                  <a:srgbClr val="FF3737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32" name="Group 131"/>
            <p:cNvGrpSpPr/>
            <p:nvPr/>
          </p:nvGrpSpPr>
          <p:grpSpPr>
            <a:xfrm>
              <a:off x="5105400" y="3188494"/>
              <a:ext cx="3657603" cy="373856"/>
              <a:chOff x="5105400" y="3495925"/>
              <a:chExt cx="3657603" cy="373856"/>
            </a:xfrm>
          </p:grpSpPr>
          <p:grpSp>
            <p:nvGrpSpPr>
              <p:cNvPr id="105" name="Group 104"/>
              <p:cNvGrpSpPr/>
              <p:nvPr/>
            </p:nvGrpSpPr>
            <p:grpSpPr>
              <a:xfrm>
                <a:off x="6934206" y="3497818"/>
                <a:ext cx="609601" cy="369332"/>
                <a:chOff x="7086596" y="3340655"/>
                <a:chExt cx="914400" cy="369332"/>
              </a:xfrm>
            </p:grpSpPr>
            <p:sp>
              <p:nvSpPr>
                <p:cNvPr id="106" name="Rectangle 105"/>
                <p:cNvSpPr/>
                <p:nvPr/>
              </p:nvSpPr>
              <p:spPr>
                <a:xfrm>
                  <a:off x="7086596" y="3407181"/>
                  <a:ext cx="9144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i="1" dirty="0"/>
                </a:p>
              </p:txBody>
            </p:sp>
            <p:cxnSp>
              <p:nvCxnSpPr>
                <p:cNvPr id="107" name="Straight Arrow Connector 106"/>
                <p:cNvCxnSpPr>
                  <a:stCxn id="109" idx="1"/>
                  <a:endCxn id="106" idx="1"/>
                </p:cNvCxnSpPr>
                <p:nvPr/>
              </p:nvCxnSpPr>
              <p:spPr>
                <a:xfrm rot="10800000">
                  <a:off x="7086596" y="3521481"/>
                  <a:ext cx="270615" cy="3840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Arrow Connector 107"/>
                <p:cNvCxnSpPr>
                  <a:stCxn id="109" idx="3"/>
                  <a:endCxn id="106" idx="3"/>
                </p:cNvCxnSpPr>
                <p:nvPr/>
              </p:nvCxnSpPr>
              <p:spPr>
                <a:xfrm flipV="1">
                  <a:off x="7730389" y="3521481"/>
                  <a:ext cx="270607" cy="3840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TextBox 108"/>
                <p:cNvSpPr txBox="1"/>
                <p:nvPr/>
              </p:nvSpPr>
              <p:spPr>
                <a:xfrm>
                  <a:off x="7357211" y="3340655"/>
                  <a:ext cx="37317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solidFill>
                        <a:schemeClr val="bg1"/>
                      </a:solidFill>
                    </a:rPr>
                    <a:t>f</a:t>
                  </a:r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8153400" y="3497818"/>
                <a:ext cx="609603" cy="369332"/>
                <a:chOff x="7086593" y="3340655"/>
                <a:chExt cx="914403" cy="369332"/>
              </a:xfrm>
            </p:grpSpPr>
            <p:sp>
              <p:nvSpPr>
                <p:cNvPr id="111" name="Rectangle 110"/>
                <p:cNvSpPr/>
                <p:nvPr/>
              </p:nvSpPr>
              <p:spPr>
                <a:xfrm>
                  <a:off x="7086596" y="3411021"/>
                  <a:ext cx="9144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i="1" dirty="0"/>
                </a:p>
              </p:txBody>
            </p:sp>
            <p:cxnSp>
              <p:nvCxnSpPr>
                <p:cNvPr id="112" name="Straight Arrow Connector 111"/>
                <p:cNvCxnSpPr>
                  <a:stCxn id="114" idx="1"/>
                  <a:endCxn id="111" idx="1"/>
                </p:cNvCxnSpPr>
                <p:nvPr/>
              </p:nvCxnSpPr>
              <p:spPr>
                <a:xfrm rot="10800000">
                  <a:off x="7086593" y="3525321"/>
                  <a:ext cx="270610" cy="1588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112"/>
                <p:cNvCxnSpPr>
                  <a:stCxn id="114" idx="3"/>
                  <a:endCxn id="111" idx="3"/>
                </p:cNvCxnSpPr>
                <p:nvPr/>
              </p:nvCxnSpPr>
              <p:spPr>
                <a:xfrm>
                  <a:off x="7730380" y="3525321"/>
                  <a:ext cx="270610" cy="1588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TextBox 113"/>
                <p:cNvSpPr txBox="1"/>
                <p:nvPr/>
              </p:nvSpPr>
              <p:spPr>
                <a:xfrm>
                  <a:off x="7357211" y="3340655"/>
                  <a:ext cx="37317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solidFill>
                        <a:schemeClr val="bg1"/>
                      </a:solidFill>
                    </a:rPr>
                    <a:t>f</a:t>
                  </a:r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15" name="Group 114"/>
              <p:cNvGrpSpPr/>
              <p:nvPr/>
            </p:nvGrpSpPr>
            <p:grpSpPr>
              <a:xfrm>
                <a:off x="5105400" y="3497818"/>
                <a:ext cx="609603" cy="369332"/>
                <a:chOff x="7086593" y="3340655"/>
                <a:chExt cx="914403" cy="369332"/>
              </a:xfrm>
            </p:grpSpPr>
            <p:sp>
              <p:nvSpPr>
                <p:cNvPr id="116" name="Rectangle 115"/>
                <p:cNvSpPr/>
                <p:nvPr/>
              </p:nvSpPr>
              <p:spPr>
                <a:xfrm>
                  <a:off x="7086596" y="3411021"/>
                  <a:ext cx="914400" cy="2286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i="1" dirty="0"/>
                </a:p>
              </p:txBody>
            </p:sp>
            <p:cxnSp>
              <p:nvCxnSpPr>
                <p:cNvPr id="117" name="Straight Arrow Connector 116"/>
                <p:cNvCxnSpPr>
                  <a:stCxn id="119" idx="1"/>
                  <a:endCxn id="116" idx="1"/>
                </p:cNvCxnSpPr>
                <p:nvPr/>
              </p:nvCxnSpPr>
              <p:spPr>
                <a:xfrm rot="10800000">
                  <a:off x="7086593" y="3525321"/>
                  <a:ext cx="270610" cy="1588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Arrow Connector 117"/>
                <p:cNvCxnSpPr>
                  <a:stCxn id="119" idx="3"/>
                  <a:endCxn id="116" idx="3"/>
                </p:cNvCxnSpPr>
                <p:nvPr/>
              </p:nvCxnSpPr>
              <p:spPr>
                <a:xfrm>
                  <a:off x="7730380" y="3525321"/>
                  <a:ext cx="270610" cy="1588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TextBox 118"/>
                <p:cNvSpPr txBox="1"/>
                <p:nvPr/>
              </p:nvSpPr>
              <p:spPr>
                <a:xfrm>
                  <a:off x="7357211" y="3340655"/>
                  <a:ext cx="37317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solidFill>
                        <a:schemeClr val="bg1"/>
                      </a:solidFill>
                    </a:rPr>
                    <a:t>f</a:t>
                  </a:r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1" name="Group 120"/>
              <p:cNvGrpSpPr/>
              <p:nvPr/>
            </p:nvGrpSpPr>
            <p:grpSpPr>
              <a:xfrm>
                <a:off x="5715000" y="3495925"/>
                <a:ext cx="1219200" cy="369332"/>
                <a:chOff x="5105400" y="3189514"/>
                <a:chExt cx="2743200" cy="369332"/>
              </a:xfrm>
            </p:grpSpPr>
            <p:sp>
              <p:nvSpPr>
                <p:cNvPr id="122" name="Rectangle 121"/>
                <p:cNvSpPr/>
                <p:nvPr/>
              </p:nvSpPr>
              <p:spPr>
                <a:xfrm>
                  <a:off x="5105400" y="3259880"/>
                  <a:ext cx="2743200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i="1" dirty="0"/>
                </a:p>
              </p:txBody>
            </p:sp>
            <p:cxnSp>
              <p:nvCxnSpPr>
                <p:cNvPr id="123" name="Straight Arrow Connector 122"/>
                <p:cNvCxnSpPr>
                  <a:stCxn id="125" idx="1"/>
                  <a:endCxn id="122" idx="1"/>
                </p:cNvCxnSpPr>
                <p:nvPr/>
              </p:nvCxnSpPr>
              <p:spPr>
                <a:xfrm rot="10800000">
                  <a:off x="5105402" y="3374180"/>
                  <a:ext cx="658906" cy="1588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/>
                <p:cNvCxnSpPr>
                  <a:stCxn id="125" idx="3"/>
                  <a:endCxn id="122" idx="3"/>
                </p:cNvCxnSpPr>
                <p:nvPr/>
              </p:nvCxnSpPr>
              <p:spPr>
                <a:xfrm>
                  <a:off x="7189696" y="3374180"/>
                  <a:ext cx="658904" cy="1588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TextBox 124"/>
                <p:cNvSpPr txBox="1"/>
                <p:nvPr/>
              </p:nvSpPr>
              <p:spPr>
                <a:xfrm>
                  <a:off x="5764306" y="3189514"/>
                  <a:ext cx="14253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solidFill>
                        <a:schemeClr val="bg1"/>
                      </a:solidFill>
                    </a:rPr>
                    <a:t>b – f</a:t>
                  </a:r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>
                <a:off x="7543800" y="3500449"/>
                <a:ext cx="609600" cy="369332"/>
                <a:chOff x="5417952" y="3192145"/>
                <a:chExt cx="2743198" cy="369332"/>
              </a:xfrm>
            </p:grpSpPr>
            <p:sp>
              <p:nvSpPr>
                <p:cNvPr id="127" name="Rectangle 126"/>
                <p:cNvSpPr/>
                <p:nvPr/>
              </p:nvSpPr>
              <p:spPr>
                <a:xfrm>
                  <a:off x="5417952" y="3259880"/>
                  <a:ext cx="2743198" cy="2286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i="1" dirty="0"/>
                </a:p>
              </p:txBody>
            </p:sp>
            <p:cxnSp>
              <p:nvCxnSpPr>
                <p:cNvPr id="128" name="Straight Arrow Connector 127"/>
                <p:cNvCxnSpPr>
                  <a:stCxn id="130" idx="1"/>
                  <a:endCxn id="127" idx="1"/>
                </p:cNvCxnSpPr>
                <p:nvPr/>
              </p:nvCxnSpPr>
              <p:spPr>
                <a:xfrm rot="10800000">
                  <a:off x="5417956" y="3374181"/>
                  <a:ext cx="177043" cy="2631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/>
                <p:cNvCxnSpPr>
                  <a:stCxn id="130" idx="3"/>
                  <a:endCxn id="127" idx="3"/>
                </p:cNvCxnSpPr>
                <p:nvPr/>
              </p:nvCxnSpPr>
              <p:spPr>
                <a:xfrm flipV="1">
                  <a:off x="7984111" y="3374180"/>
                  <a:ext cx="177039" cy="2631"/>
                </a:xfrm>
                <a:prstGeom prst="straightConnector1">
                  <a:avLst/>
                </a:prstGeom>
                <a:ln w="12700">
                  <a:solidFill>
                    <a:schemeClr val="bg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0" name="TextBox 129"/>
                <p:cNvSpPr txBox="1"/>
                <p:nvPr/>
              </p:nvSpPr>
              <p:spPr>
                <a:xfrm>
                  <a:off x="5594995" y="3192145"/>
                  <a:ext cx="23891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solidFill>
                        <a:schemeClr val="bg1"/>
                      </a:solidFill>
                    </a:rPr>
                    <a:t>r-2f</a:t>
                  </a:r>
                  <a:endParaRPr lang="en-US" i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7|0.3|0.7|0.5|59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3|0.5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4|0.2|0.2|0.1|0.1|0.4|0.4|0.2|0.3|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0.6|1.7|0.6|0.4|2.4|0.7|0.4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6|0.3|0.4|0.4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0.4|0.5|0.4|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4.8|27.1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1.8|511.3|0.6|13.6"/>
</p:tagLst>
</file>

<file path=ppt/theme/theme1.xml><?xml version="1.0" encoding="utf-8"?>
<a:theme xmlns:a="http://schemas.openxmlformats.org/drawingml/2006/main" name="MyUCSB">
  <a:themeElements>
    <a:clrScheme name="UCSB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56191"/>
      </a:accent1>
      <a:accent2>
        <a:srgbClr val="7395C7"/>
      </a:accent2>
      <a:accent3>
        <a:srgbClr val="4D4D4D"/>
      </a:accent3>
      <a:accent4>
        <a:srgbClr val="C0C0C0"/>
      </a:accent4>
      <a:accent5>
        <a:srgbClr val="FCD411"/>
      </a:accent5>
      <a:accent6>
        <a:srgbClr val="0000F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MyUCSB</Template>
  <TotalTime>2936</TotalTime>
  <Words>809</Words>
  <Application>Microsoft Office PowerPoint</Application>
  <PresentationFormat>On-screen Show (16:9)</PresentationFormat>
  <Paragraphs>233</Paragraphs>
  <Slides>23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MyUCSB</vt:lpstr>
      <vt:lpstr>Custom Design</vt:lpstr>
      <vt:lpstr>Visio</vt:lpstr>
      <vt:lpstr>Document</vt:lpstr>
      <vt:lpstr>Equation</vt:lpstr>
      <vt:lpstr>Internet Service in Developing Regions Through Network Coding</vt:lpstr>
      <vt:lpstr>Networking and the Digital Divide</vt:lpstr>
      <vt:lpstr>Multihop Cellular Networks (MCNs)</vt:lpstr>
      <vt:lpstr>Delay Tolerant Networks (DTNs)</vt:lpstr>
      <vt:lpstr>Intra-flow Network Coding (NC)</vt:lpstr>
      <vt:lpstr>NC in DTNs</vt:lpstr>
      <vt:lpstr>Semi-Innovative Set Routing (SISR)</vt:lpstr>
      <vt:lpstr>Semi-Innovative Sets (SISs)</vt:lpstr>
      <vt:lpstr>Semi-Innovative Sets (SISs)</vt:lpstr>
      <vt:lpstr>SISR in an MCN</vt:lpstr>
      <vt:lpstr>SISR Cloud Progress Example</vt:lpstr>
      <vt:lpstr>Evaluation Setup</vt:lpstr>
      <vt:lpstr>Forwarding Cost</vt:lpstr>
      <vt:lpstr>Overhead of Control Traffic</vt:lpstr>
      <vt:lpstr>Conclusions and Future Work</vt:lpstr>
      <vt:lpstr>Thank You</vt:lpstr>
      <vt:lpstr>Q &amp; A</vt:lpstr>
      <vt:lpstr>PowerPoint Presentation</vt:lpstr>
      <vt:lpstr>Backup Slides</vt:lpstr>
      <vt:lpstr>Evaluation Setup</vt:lpstr>
      <vt:lpstr>Bundle Delay</vt:lpstr>
      <vt:lpstr>Multihop Cellular Networks (MCNs)</vt:lpstr>
      <vt:lpstr>MCNs in Developing Regions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mwittie</dc:creator>
  <cp:lastModifiedBy>cdstudent</cp:lastModifiedBy>
  <cp:revision>118</cp:revision>
  <dcterms:created xsi:type="dcterms:W3CDTF">2006-08-16T00:00:00Z</dcterms:created>
  <dcterms:modified xsi:type="dcterms:W3CDTF">2014-02-19T15:46:07Z</dcterms:modified>
</cp:coreProperties>
</file>